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301" r:id="rId44"/>
    <p:sldId id="300" r:id="rId45"/>
    <p:sldId id="299" r:id="rId46"/>
    <p:sldId id="302" r:id="rId47"/>
    <p:sldId id="303" r:id="rId48"/>
    <p:sldId id="304" r:id="rId49"/>
    <p:sldId id="306" r:id="rId50"/>
    <p:sldId id="305" r:id="rId51"/>
    <p:sldId id="307" r:id="rId52"/>
    <p:sldId id="308" r:id="rId53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1954" y="98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50:49.6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49:43.8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49:48.2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279 806 24575,'83'2'0,"90"-4"0,-101-8 0,-41 5 0,34-1 0,-43 4 0,-1-1 0,22-5 0,-1 0 0,3 0 0,-23 3 0,0 1 0,36-1 0,-32 4 0,44-9 0,-44 6 0,43-3 0,1284 7 0,-631 1 0,-716-1 0,1-1 0,-1 1 0,0-1 0,0-1 0,1 1 0,-1-1 0,0 0 0,0-1 0,0 1 0,-1-1 0,1 0 0,-1-1 0,10-7 0,1-4 0,0 0 0,24-31 0,6-7 0,-38 44 0,-1 0 0,0 0 0,-1 0 0,9-17 0,-8 14 0,0 0 0,14-18 0,-17 25 0,-1 0 0,0 0 0,0 0 0,0 0 0,0-1 0,-1 0 0,0 1 0,0-1 0,-1 0 0,1 0 0,0-12 0,-1 0 0,-1-1 0,-3-30 0,1 41 0,0 1 0,0 0 0,0-1 0,-1 1 0,0 0 0,0 0 0,-1 0 0,0 1 0,0-1 0,-1 1 0,0 0 0,0 0 0,0 0 0,-1 1 0,0 0 0,0 0 0,-6-4 0,-4-1 0,1 0 0,-1 1 0,-1 1 0,0 0 0,0 1 0,-19-5 0,19 9 0,-1 0 0,0 1 0,-34 0 0,37 2 0,-1 0 0,1-1 0,-1-1 0,1 0 0,-24-8 0,-27-8 0,-1 2 0,-126-13 0,113 23 0,-110 6 0,75 2 0,-330-2 0,428 1 0,1 1 0,-32 7 0,2 0 0,-43 11 0,65-14 0,0 0 0,-1-2 0,-45 3 0,37-7 0,0 2 0,-50 8 0,-128 22 0,89-12 0,85-13 0,0-1 0,-43 2 0,51-6 0,-34 6 0,35-3 0,-42 1 0,-41-7 0,31 0 0,-146 15 0,187-10 0,-69-2 0,-5 1 0,109-3 0,-1 0 0,1 1 0,-1 0 0,1 0 0,0 0 0,-1 0 0,1 1 0,0 0 0,0-1 0,0 2 0,0-1 0,0 0 0,0 1 0,1 0 0,-1-1 0,1 2 0,0-1 0,0 0 0,0 1 0,0-1 0,0 1 0,1 0 0,0 0 0,0 0 0,0 0 0,0 0 0,0 0 0,0 5 0,-2 10 0,1 1 0,1-1 0,1 0 0,0 1 0,3 24 0,0-9 0,-2-27 0,1 0 0,0 1 0,1-1 0,0 0 0,0 0 0,1 0 0,7 14 0,33 51 0,-17-31 0,3 1 0,-20-31 0,-1 1 0,0 0 0,0 1 0,7 18 0,-12-23 0,0-1 0,0 1 0,1-1 0,1 0 0,-1-1 0,1 1 0,0-1 0,1 0 0,11 11 0,-13-14 0,1 0 0,0 0 0,1-1 0,-1 0 0,1 0 0,-1 0 0,1-1 0,0 0 0,0 0 0,0 0 0,0-1 0,1 0 0,-1 0 0,11 0 0,13-1 0,-7 2 0,0-2 0,0-1 0,44-7 0,-61 7-195,-1-1 0,0 0 0,0-1 0,0 1 0,0-1 0,6-5 0,0 1-6631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49:43.8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49:43.8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49:43.8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49:43.8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49:43.8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49:43.8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49:43.8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49:43.8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51:19.0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68 24575,'96'-1'0,"106"3"0,-180 1 0,-1 1 0,34 10 0,-37-8 0,0-1 0,1-1 0,0-1 0,21 1 0,586-3 0,-287-3 0,71 2 0,-386-1 0,0-1 0,24-6 0,-24 3 0,47-2 0,61-3 0,11-1 0,-106 12 0,-6 0 0,0-1 0,1-1 0,57-12 0,-44 4 0,1 1 0,0 2 0,84 0 0,-92 6 0,12 2 0,0-3 0,87-13 0,-85 8 0,-1 1 0,1 3 0,54 5 0,-7-1 0,1764-2 0,-1839 1 0,47 9 0,-45-5 0,43 1 0,333-7 0,-377 2 0,46 9 0,-46-5 0,45 1 0,37-8 0,82 4 0,-83 18 0,-62-11 0,-27-5 0,1 0 0,29 1 0,-19-3 0,37 7 0,-38-5 0,44 3 0,-39-5 0,39 6 0,-40-3 0,46 1 0,-13-6-1365,-46-1-5461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49:43.8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49:43.8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49:43.8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49:43.8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51:26.5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2060 130 24575,'-9'0'0,"0"-1"0,-1 0 0,1-1 0,0 0 0,0 0 0,0-1 0,-14-6 0,-2-3 0,-29-20 0,42 24 0,-1-1 0,-1 2 0,1 0 0,-1 0 0,0 1 0,-1 1 0,1 0 0,-30-4 0,-194 7 0,116 4 0,41-3 0,-91 3 0,115 8 0,41-7 0,0 0 0,-22 2 0,-71 6 0,71-6 0,-49 1 0,50-6 0,0 1 0,-58 10 0,-74 31 0,148-38 0,0-1 0,0-2 0,-36 0 0,34-1 0,1 0 0,0 1 0,-24 5 0,-12 1 0,48-7 0,0 1 0,0-1 0,0 2 0,1 0 0,-1 0 0,0 0 0,1 1 0,-1 1 0,-9 4 0,17-6 0,-1 1 0,1-1 0,-1 1 0,1 0 0,0-1 0,0 1 0,0 0 0,0 0 0,1 0 0,-1 0 0,1 1 0,0-1 0,0 0 0,0 1 0,0-1 0,0 0 0,1 1 0,0 4 0,-1 11 0,1-1 0,3 25 0,-1-12 0,-3 100 0,4 56 0,-3-185 0,1 1 0,-1-1 0,1 0 0,-1 0 0,1 0 0,0 0 0,0 1 0,0-1 0,0 0 0,1-1 0,-1 1 0,0 0 0,1 0 0,-1 0 0,1-1 0,0 1 0,0-1 0,-1 1 0,1-1 0,0 0 0,0 0 0,0 0 0,0 0 0,1 0 0,-1 0 0,0-1 0,0 1 0,0 0 0,1-1 0,3 0 0,10 2 0,-1-1 0,1-1 0,25-4 0,-12 2 0,367 0 0,-219 3 0,-157-2 0,0-1 0,28-6 0,-27 4 0,39-3 0,279 7 0,-324 1 0,0 1 0,1 0 0,14 4 0,-14-2 0,1-1 0,22 2 0,224-5 0,-124-1 0,-135 1 0,-1 0 0,1 0 0,0 0 0,-1-1 0,1 1 0,-1-1 0,1 0 0,-1 0 0,0 0 0,1-1 0,-1 1 0,0-1 0,0 0 0,0 1 0,0-1 0,4-4 0,-4 3 0,-1-1 0,1 1 0,-1-1 0,0 1 0,0-1 0,0 0 0,-1 1 0,1-1 0,-1 0 0,0 0 0,0 0 0,0-1 0,0-7 0,7-63 0,5-87 0,-15 99 0,4-85 0,-1 142 10,0 0 0,1 0 0,0 1 0,0-1 0,0 0 0,1 1 0,0 0 1,0-1-1,0 1 0,1 0 0,-1 1 0,8-8 0,-5 6-260,-1-1 1,0 1 0,0-1 0,-1-1-1,5-9 1,-3 1-6577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50:26.5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50:39.7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59 24575,'52'0'0,"-1"-3"0,73-11 0,-57 5 0,1 4 0,127 5 0,-73 3 0,810-3 0,-904 1 0,0 2 0,33 7 0,-31-4 0,49 2 0,10-8 0,-53-2 0,-1 2 0,1 2 0,50 9 0,-21-2 0,0-2 0,1-2 0,98-7 0,-44 0 0,388 2 0,-490-2 0,0 0 0,0-1 0,0-1 0,0 0 0,23-10 0,-21 7 0,-1 1 0,1 1 0,0 1 0,22-2 0,294 4 0,-162 5 0,983-3 0,-1136-2 0,0 0 0,38-9 0,-36 6 0,0 1 0,27-1 0,508 4 0,-269 3 0,275-2 0,-535 1 43,0 2 0,32 7 0,-31-4-790,46 2 0,-51-7-6079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50:45.1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119 680 24575,'2880'0'0,"-2873"0"0,0 0 0,0 0 0,0-1 0,0 0 0,0 0 0,0-1 0,-1 0 0,1 0 0,0-1 0,-1 0 0,0 0 0,7-4 0,-9 3 0,0 1 0,0-1 0,0 1 0,-1-1 0,1 0 0,-1 0 0,0-1 0,0 1 0,-1 0 0,1-1 0,-1 0 0,0 0 0,-1 0 0,1 0 0,-1 0 0,2-10 0,1-25 0,-3 0 0,-4-69 0,-1 10 0,4 83 0,0 2 0,0 0 0,-1-1 0,0 1 0,-4-14 0,4 23 0,-1 1 0,0-1 0,1 1 0,-2-1 0,1 1 0,0-1 0,-1 1 0,0 0 0,0 0 0,0 1 0,-1-1 0,1 0 0,-1 1 0,0 0 0,-5-4 0,-14-6 0,-1 2 0,0 0 0,0 2 0,-1 0 0,0 2 0,-39-7 0,-26-7 0,60 14 0,1 2 0,-1 2 0,0 0 0,-1 2 0,1 1 0,0 2 0,0 1 0,-54 12 0,50-10 0,-57 1 0,59-6 0,-1 3 0,-32 5 0,-160 28 0,190-32 0,0 0 0,-47-2 0,49-3 0,0 3 0,-60 8 0,51-3 0,-1-2 0,-84-1 0,3-2 0,33 12 0,60-9 0,-47 4 0,44-7 0,-44 10 0,45-6 0,-48 2 0,-456-7 0,256-3 0,277 2 0,0 0 0,0 0 0,0 0 0,0 1 0,0-1 0,-1 1 0,2 0 0,-1 0 0,0 0 0,0 1 0,0-1 0,0 1 0,1 0 0,-7 4 0,8-3 0,-1 0 0,1 0 0,0 0 0,0 1 0,0-1 0,0 0 0,1 1 0,-1-1 0,1 1 0,0-1 0,0 1 0,0 0 0,1 0 0,-1-1 0,1 1 0,0 5 0,-1 7 0,2 0 0,0 1 0,1-1 0,0 0 0,1 0 0,1-1 0,1 1 0,0-1 0,1 1 0,0-2 0,2 1 0,0-1 0,14 21 0,-10-17 0,-1 1 0,11 26 0,-15-27 0,1-1 0,1-1 0,22 30 0,-13-24-1365,-1-3-5461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50:19.5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47 24575,'110'-2'0,"120"5"0,-103 17 0,-81-13 0,-9-1 0,71 3 0,1266-10 0,-780 1 0,-578-1 0,0 0 0,28-8 0,-27 6 0,1 0 0,19-1 0,6 3 0,-18 1 0,1-1 0,-1-1 0,34-7 0,-39 6 0,0 0 0,24 0 0,-30 3 0,1-1 0,-1 0 0,0-2 0,0 1 0,0-2 0,16-5 0,-15 4 0,0 0 0,0 1 0,0 0 0,0 1 0,29-1 0,82 5 0,-49 1 0,896-2 0,-949 2 0,0 0 0,29 7 0,-5-1 0,47 12 0,-66-13 0,0-1 0,0-1 0,43 1 0,-46-4 0,44 7 0,-43-5 0,40 2 0,47 4 0,-77-4 0,45-1 0,-57-4 0,46 8 0,-44-4 0,40 1 0,-32-6 0,5 0 0,0 1 0,57 10 0,-45-5 0,-1-1 0,1-3 0,54-5 0,-7 1 0,-68 2 0,-3-1 0,0 2 0,0 0 0,0 2 0,28 6 0,-35-5 0,0-1 0,1-1 0,41-1 0,-40-2 0,0 2 0,0 0 0,26 5 0,-12 0 0,-1-2 0,1-1 0,53-4 0,49 3 0,-82 8 0,-42-7 0,1 0 0,23 2 0,193-6-1365,-213 1-5461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50:23.7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2695 165 24575,'-5'0'0,"-1"-1"0,1 0 0,0-1 0,0 1 0,0-1 0,-1 0 0,2 0 0,-1 0 0,-7-5 0,6 3 0,0 1 0,0 0 0,-1 0 0,0 1 0,-9-3 0,-133-11 0,81 8 0,51 7 0,0 0 0,0-2 0,0 0 0,0-1 0,-19-7 0,-2-3 0,-1 2 0,0 2 0,0 1 0,-1 2 0,-52-2 0,-209 7 0,155 4 0,-1197-2 0,1324-1 0,-36-6 0,-1-1 0,54 8 0,1 0 0,-1 0 0,0 0 0,1 0 0,-1 1 0,0-1 0,1 0 0,-1 1 0,0 0 0,1-1 0,-1 1 0,1 0 0,-1 0 0,1 0 0,-1 0 0,1 0 0,0 0 0,-1 0 0,1 0 0,0 1 0,0-1 0,0 0 0,0 1 0,0-1 0,0 1 0,0-1 0,1 1 0,-1 0 0,1-1 0,-1 1 0,1 0 0,-1-1 0,1 1 0,0 0 0,0-1 0,0 3 0,-1 10 0,0 1 0,1-1 0,3 22 0,-1-14 0,-2-5 0,1-1 0,6 32 0,-4-40 0,-1-1 0,1 1 0,0-1 0,1 1 0,0-1 0,0 0 0,10 12 0,-2-4 0,1-1 0,0 0 0,1-1 0,0 0 0,17 10 0,6 2 0,61 33 0,-66-41 0,-22-11 0,0-1 0,-1 0 0,2 0 0,-1-1 0,0-1 0,1 0 0,0 0 0,0-1 0,11 1 0,162-4 0,35 2 0,-202 2 0,-1 1 0,0 0 0,0 1 0,29 14 0,-7-3 0,-13-8 0,-1 0 0,1-1 0,28 4 0,-7-3 0,-23-4 0,1 0 0,31 0 0,-31-4 0,-1 0 0,1 2 0,41 8 0,-32-4 0,1-2 0,-1-1 0,0-2 0,45-4 0,-1 1 0,-9 3 0,97 14 0,-102-9 0,1-3 0,63-5 0,-21 0 0,-87 2 0,-1-1 0,1-1 0,-1 0 0,0-2 0,1 0 0,-2-1 0,1-1 0,0 0 0,23-14 0,-17 9 0,-14 7 0,1-1 0,-1 0 0,0-1 0,-1 0 0,1 0 0,-1-1 0,14-14 0,-16 13 0,-1 1 0,0-1 0,-1 1 0,0-2 0,0 1 0,-1 0 0,0-1 0,0 0 0,2-10 0,-3 4 0,0-1 0,-1 0 0,-1 1 0,-1-29 0,0 16-273,-2-1 0,0 0 0,-2 1 0,-14-48 0,12 58-6553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49:40.9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24575,'3210'0'0,"-3048"12"0,-72-3 0,1-1 0,143 6 0,722-15 0,-940 2 0,0 1 0,28 6 0,-27-4 0,0-1 0,20 1 0,382-3 0,-202-3 0,-197 3 0,0 1 0,28 6 0,-27-3 0,39 2 0,500-6 0,-273-3 0,-13 2-1365,-255 0-5461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2.png"/><Relationship Id="rId4" Type="http://schemas.openxmlformats.org/officeDocument/2006/relationships/image" Target="../media/image2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3.png"/><Relationship Id="rId4" Type="http://schemas.openxmlformats.org/officeDocument/2006/relationships/image" Target="../media/image2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4.png"/><Relationship Id="rId4" Type="http://schemas.openxmlformats.org/officeDocument/2006/relationships/image" Target="../media/image2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5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26.sv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26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5.png"/><Relationship Id="rId7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26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5.png"/><Relationship Id="rId7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2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4.png"/><Relationship Id="rId4" Type="http://schemas.openxmlformats.org/officeDocument/2006/relationships/image" Target="../media/image2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4.png"/><Relationship Id="rId4" Type="http://schemas.openxmlformats.org/officeDocument/2006/relationships/image" Target="../media/image2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4.png"/><Relationship Id="rId4" Type="http://schemas.openxmlformats.org/officeDocument/2006/relationships/image" Target="../media/image2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25.png"/><Relationship Id="rId7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4.png"/><Relationship Id="rId4" Type="http://schemas.openxmlformats.org/officeDocument/2006/relationships/image" Target="../media/image26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7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openxmlformats.org/officeDocument/2006/relationships/image" Target="../media/image3.svg"/><Relationship Id="rId4" Type="http://schemas.openxmlformats.org/officeDocument/2006/relationships/image" Target="../media/image8.jpeg"/><Relationship Id="rId9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4.png"/><Relationship Id="rId4" Type="http://schemas.openxmlformats.org/officeDocument/2006/relationships/image" Target="../media/image26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4.png"/><Relationship Id="rId4" Type="http://schemas.openxmlformats.org/officeDocument/2006/relationships/image" Target="../media/image26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4.png"/><Relationship Id="rId4" Type="http://schemas.openxmlformats.org/officeDocument/2006/relationships/image" Target="../media/image26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5.png"/><Relationship Id="rId3" Type="http://schemas.openxmlformats.org/officeDocument/2006/relationships/image" Target="../media/image26.svg"/><Relationship Id="rId7" Type="http://schemas.openxmlformats.org/officeDocument/2006/relationships/customXml" Target="../ink/ink1.xml"/><Relationship Id="rId12" Type="http://schemas.openxmlformats.org/officeDocument/2006/relationships/customXml" Target="../ink/ink3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11" Type="http://schemas.openxmlformats.org/officeDocument/2006/relationships/image" Target="../media/image94.png"/><Relationship Id="rId5" Type="http://schemas.openxmlformats.org/officeDocument/2006/relationships/image" Target="../media/image90.png"/><Relationship Id="rId10" Type="http://schemas.openxmlformats.org/officeDocument/2006/relationships/customXml" Target="../ink/ink2.xml"/><Relationship Id="rId4" Type="http://schemas.openxmlformats.org/officeDocument/2006/relationships/image" Target="../media/image4.png"/><Relationship Id="rId9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8.png"/><Relationship Id="rId3" Type="http://schemas.openxmlformats.org/officeDocument/2006/relationships/image" Target="../media/image26.svg"/><Relationship Id="rId7" Type="http://schemas.openxmlformats.org/officeDocument/2006/relationships/customXml" Target="../ink/ink4.xml"/><Relationship Id="rId12" Type="http://schemas.openxmlformats.org/officeDocument/2006/relationships/customXml" Target="../ink/ink6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11" Type="http://schemas.openxmlformats.org/officeDocument/2006/relationships/image" Target="../media/image97.png"/><Relationship Id="rId5" Type="http://schemas.openxmlformats.org/officeDocument/2006/relationships/image" Target="../media/image96.png"/><Relationship Id="rId10" Type="http://schemas.openxmlformats.org/officeDocument/2006/relationships/customXml" Target="../ink/ink5.xml"/><Relationship Id="rId4" Type="http://schemas.openxmlformats.org/officeDocument/2006/relationships/image" Target="../media/image4.png"/><Relationship Id="rId9" Type="http://schemas.openxmlformats.org/officeDocument/2006/relationships/image" Target="../media/image9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26.svg"/><Relationship Id="rId7" Type="http://schemas.openxmlformats.org/officeDocument/2006/relationships/image" Target="../media/image9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11" Type="http://schemas.openxmlformats.org/officeDocument/2006/relationships/image" Target="../media/image101.png"/><Relationship Id="rId5" Type="http://schemas.openxmlformats.org/officeDocument/2006/relationships/image" Target="../media/image99.png"/><Relationship Id="rId10" Type="http://schemas.openxmlformats.org/officeDocument/2006/relationships/customXml" Target="../ink/ink8.xml"/><Relationship Id="rId4" Type="http://schemas.openxmlformats.org/officeDocument/2006/relationships/image" Target="../media/image4.png"/><Relationship Id="rId9" Type="http://schemas.openxmlformats.org/officeDocument/2006/relationships/image" Target="../media/image10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4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3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../media/image105.png"/><Relationship Id="rId3" Type="http://schemas.openxmlformats.org/officeDocument/2006/relationships/image" Target="../media/image25.png"/><Relationship Id="rId7" Type="http://schemas.openxmlformats.org/officeDocument/2006/relationships/image" Target="../media/image103.png"/><Relationship Id="rId12" Type="http://schemas.openxmlformats.org/officeDocument/2006/relationships/customXml" Target="../ink/ink11.xm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11" Type="http://schemas.openxmlformats.org/officeDocument/2006/relationships/image" Target="../media/image92.png"/><Relationship Id="rId5" Type="http://schemas.openxmlformats.org/officeDocument/2006/relationships/image" Target="../media/image4.png"/><Relationship Id="rId10" Type="http://schemas.openxmlformats.org/officeDocument/2006/relationships/customXml" Target="../ink/ink10.xml"/><Relationship Id="rId4" Type="http://schemas.openxmlformats.org/officeDocument/2006/relationships/image" Target="../media/image26.svg"/><Relationship Id="rId9" Type="http://schemas.openxmlformats.org/officeDocument/2006/relationships/image" Target="../media/image10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26.svg"/><Relationship Id="rId7" Type="http://schemas.openxmlformats.org/officeDocument/2006/relationships/image" Target="../media/image10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customXml" Target="../ink/ink12.xml"/><Relationship Id="rId4" Type="http://schemas.openxmlformats.org/officeDocument/2006/relationships/image" Target="../media/image4.png"/><Relationship Id="rId9" Type="http://schemas.openxmlformats.org/officeDocument/2006/relationships/image" Target="../media/image10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customXml" Target="../ink/ink13.xml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customXml" Target="../ink/ink14.xml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11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customXml" Target="../ink/ink15.xml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11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customXml" Target="../ink/ink16.xml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customXml" Target="../ink/ink17.xml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11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customXml" Target="../ink/ink18.xml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11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customXml" Target="../ink/ink19.xml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customXml" Target="../ink/ink20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26.svg"/><Relationship Id="rId7" Type="http://schemas.openxmlformats.org/officeDocument/2006/relationships/image" Target="../media/image11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customXml" Target="../ink/ink21.xml"/><Relationship Id="rId4" Type="http://schemas.openxmlformats.org/officeDocument/2006/relationships/image" Target="../media/image4.png"/><Relationship Id="rId9" Type="http://schemas.openxmlformats.org/officeDocument/2006/relationships/image" Target="../media/image11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25.png"/><Relationship Id="rId7" Type="http://schemas.openxmlformats.org/officeDocument/2006/relationships/image" Target="../media/image109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2.xml"/><Relationship Id="rId5" Type="http://schemas.openxmlformats.org/officeDocument/2006/relationships/image" Target="../media/image4.png"/><Relationship Id="rId10" Type="http://schemas.openxmlformats.org/officeDocument/2006/relationships/image" Target="../media/image120.png"/><Relationship Id="rId4" Type="http://schemas.openxmlformats.org/officeDocument/2006/relationships/image" Target="../media/image26.svg"/><Relationship Id="rId9" Type="http://schemas.openxmlformats.org/officeDocument/2006/relationships/image" Target="../media/image11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26.svg"/><Relationship Id="rId7" Type="http://schemas.openxmlformats.org/officeDocument/2006/relationships/image" Target="../media/image1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customXml" Target="../ink/ink23.xml"/><Relationship Id="rId4" Type="http://schemas.openxmlformats.org/officeDocument/2006/relationships/image" Target="../media/image4.png"/><Relationship Id="rId9" Type="http://schemas.openxmlformats.org/officeDocument/2006/relationships/image" Target="../media/image1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8.png"/><Relationship Id="rId4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9.png"/><Relationship Id="rId4" Type="http://schemas.openxmlformats.org/officeDocument/2006/relationships/image" Target="../media/image2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0.png"/><Relationship Id="rId4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1.png"/><Relationship Id="rId4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5" name="Group 5"/>
          <p:cNvGrpSpPr/>
          <p:nvPr/>
        </p:nvGrpSpPr>
        <p:grpSpPr>
          <a:xfrm>
            <a:off x="4236347" y="793833"/>
            <a:ext cx="9815307" cy="6617281"/>
            <a:chOff x="0" y="0"/>
            <a:chExt cx="1895495" cy="12779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1277905"/>
            </a:xfrm>
            <a:custGeom>
              <a:avLst/>
              <a:gdLst/>
              <a:ahLst/>
              <a:cxnLst/>
              <a:rect l="l" t="t" r="r" b="b"/>
              <a:pathLst>
                <a:path w="1895495" h="1277905">
                  <a:moveTo>
                    <a:pt x="0" y="0"/>
                  </a:moveTo>
                  <a:lnTo>
                    <a:pt x="1895495" y="0"/>
                  </a:lnTo>
                  <a:lnTo>
                    <a:pt x="1895495" y="1277905"/>
                  </a:lnTo>
                  <a:lnTo>
                    <a:pt x="0" y="12779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895495" cy="12969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236347" y="1131176"/>
            <a:ext cx="9815307" cy="5632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16437" spc="1610" dirty="0">
                <a:solidFill>
                  <a:srgbClr val="231F20"/>
                </a:solidFill>
                <a:latin typeface="Oswald Bold"/>
              </a:rPr>
              <a:t>LEV &amp; MISSILES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19596" y="7482578"/>
            <a:ext cx="12848809" cy="441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>
                <a:solidFill>
                  <a:srgbClr val="231F20"/>
                </a:solidFill>
                <a:latin typeface="Montserrat Classic Bold"/>
              </a:rPr>
              <a:t>WWW.LEV&amp;MISSILES.COM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269096" y="1538248"/>
            <a:ext cx="2218574" cy="284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94"/>
              </a:lnSpc>
              <a:spcBef>
                <a:spcPct val="0"/>
              </a:spcBef>
            </a:pPr>
            <a:r>
              <a:rPr lang="en-US" sz="1735" spc="170">
                <a:solidFill>
                  <a:srgbClr val="231F20"/>
                </a:solidFill>
                <a:latin typeface="Montserrat Classic Bold"/>
              </a:rPr>
              <a:t>LEV &amp; MISSILES</a:t>
            </a:r>
          </a:p>
        </p:txBody>
      </p:sp>
      <p:sp>
        <p:nvSpPr>
          <p:cNvPr id="11" name="Freeform 11"/>
          <p:cNvSpPr/>
          <p:nvPr/>
        </p:nvSpPr>
        <p:spPr>
          <a:xfrm rot="8100000">
            <a:off x="15603146" y="748433"/>
            <a:ext cx="1322104" cy="710631"/>
          </a:xfrm>
          <a:custGeom>
            <a:avLst/>
            <a:gdLst/>
            <a:ahLst/>
            <a:cxnLst/>
            <a:rect l="l" t="t" r="r" b="b"/>
            <a:pathLst>
              <a:path w="1322104" h="710631">
                <a:moveTo>
                  <a:pt x="0" y="0"/>
                </a:moveTo>
                <a:lnTo>
                  <a:pt x="1322104" y="0"/>
                </a:lnTo>
                <a:lnTo>
                  <a:pt x="1322104" y="710631"/>
                </a:lnTo>
                <a:lnTo>
                  <a:pt x="0" y="7106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2" name="TextBox 12"/>
          <p:cNvSpPr txBox="1"/>
          <p:nvPr/>
        </p:nvSpPr>
        <p:spPr>
          <a:xfrm>
            <a:off x="2420287" y="8436837"/>
            <a:ext cx="12848809" cy="1063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3"/>
              </a:lnSpc>
            </a:pPr>
            <a:r>
              <a:rPr lang="en-US" sz="3053" spc="161">
                <a:solidFill>
                  <a:srgbClr val="231F20"/>
                </a:solidFill>
                <a:latin typeface="Montserrat Classic Bold"/>
              </a:rPr>
              <a:t>ARIEL MORESHET - 327842845</a:t>
            </a:r>
          </a:p>
          <a:p>
            <a:pPr algn="ctr">
              <a:lnSpc>
                <a:spcPts val="4213"/>
              </a:lnSpc>
            </a:pPr>
            <a:r>
              <a:rPr lang="en-US" sz="3053" spc="161">
                <a:solidFill>
                  <a:srgbClr val="231F20"/>
                </a:solidFill>
                <a:latin typeface="Montserrat Classic Bold"/>
              </a:rPr>
              <a:t>ISHAY WEISS - 215785338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7111620" y="3275610"/>
            <a:ext cx="8649973" cy="5982690"/>
          </a:xfrm>
          <a:custGeom>
            <a:avLst/>
            <a:gdLst/>
            <a:ahLst/>
            <a:cxnLst/>
            <a:rect l="l" t="t" r="r" b="b"/>
            <a:pathLst>
              <a:path w="8649973" h="5982690">
                <a:moveTo>
                  <a:pt x="0" y="0"/>
                </a:moveTo>
                <a:lnTo>
                  <a:pt x="8649974" y="0"/>
                </a:lnTo>
                <a:lnTo>
                  <a:pt x="8649974" y="5982690"/>
                </a:lnTo>
                <a:lnTo>
                  <a:pt x="0" y="59826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TextBox 9"/>
          <p:cNvSpPr txBox="1"/>
          <p:nvPr/>
        </p:nvSpPr>
        <p:spPr>
          <a:xfrm>
            <a:off x="2312636" y="1409700"/>
            <a:ext cx="13122362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ERD - DEPARTMENTS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3478" y="3868556"/>
            <a:ext cx="5970327" cy="3019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2"/>
              </a:lnSpc>
            </a:pPr>
            <a:r>
              <a:rPr lang="en-US" sz="2900" spc="284">
                <a:solidFill>
                  <a:srgbClr val="010101"/>
                </a:solidFill>
                <a:latin typeface="Oswald Bold"/>
              </a:rPr>
              <a:t>DEPARTMENTS: DEPARTMENTS ARE DISTINCT ORGANIZATIONAL UNITS WITHIN A COMPANY, EACH RESPONSIBLE FOR SPECIFIC FUNCTIONS OR AREAS OF EXPERTISE.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5761594" y="8539620"/>
            <a:ext cx="2218574" cy="1437361"/>
            <a:chOff x="0" y="0"/>
            <a:chExt cx="2958098" cy="191648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3" name="Freeform 13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2312636" y="3086100"/>
            <a:ext cx="13324393" cy="7207131"/>
          </a:xfrm>
          <a:custGeom>
            <a:avLst/>
            <a:gdLst/>
            <a:ahLst/>
            <a:cxnLst/>
            <a:rect l="l" t="t" r="r" b="b"/>
            <a:pathLst>
              <a:path w="13324393" h="7207131">
                <a:moveTo>
                  <a:pt x="0" y="0"/>
                </a:moveTo>
                <a:lnTo>
                  <a:pt x="13324393" y="0"/>
                </a:lnTo>
                <a:lnTo>
                  <a:pt x="13324393" y="7207131"/>
                </a:lnTo>
                <a:lnTo>
                  <a:pt x="0" y="72071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3599" r="-195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TextBox 9"/>
          <p:cNvSpPr txBox="1"/>
          <p:nvPr/>
        </p:nvSpPr>
        <p:spPr>
          <a:xfrm>
            <a:off x="2312636" y="1409700"/>
            <a:ext cx="13122362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 dirty="0">
                <a:solidFill>
                  <a:srgbClr val="FFFFFF"/>
                </a:solidFill>
                <a:latin typeface="Oswald Bold"/>
              </a:rPr>
              <a:t>ERD - </a:t>
            </a:r>
            <a:r>
              <a:rPr lang="he-IL" sz="8030" spc="786" dirty="0">
                <a:solidFill>
                  <a:srgbClr val="FFFFFF"/>
                </a:solidFill>
                <a:rtl/>
              </a:rPr>
              <a:t>טבלת הקשרים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2" name="Freeform 12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6722927" y="2814522"/>
            <a:ext cx="8915499" cy="7200900"/>
          </a:xfrm>
          <a:custGeom>
            <a:avLst/>
            <a:gdLst/>
            <a:ahLst/>
            <a:cxnLst/>
            <a:rect l="l" t="t" r="r" b="b"/>
            <a:pathLst>
              <a:path w="8915499" h="7200900">
                <a:moveTo>
                  <a:pt x="0" y="0"/>
                </a:moveTo>
                <a:lnTo>
                  <a:pt x="8915499" y="0"/>
                </a:lnTo>
                <a:lnTo>
                  <a:pt x="8915499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573" b="-4608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TextBox 9"/>
          <p:cNvSpPr txBox="1"/>
          <p:nvPr/>
        </p:nvSpPr>
        <p:spPr>
          <a:xfrm>
            <a:off x="2337325" y="594966"/>
            <a:ext cx="13122362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DSD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2" name="Freeform 12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5417022" y="2001137"/>
            <a:ext cx="7275344" cy="2882917"/>
          </a:xfrm>
          <a:custGeom>
            <a:avLst/>
            <a:gdLst/>
            <a:ahLst/>
            <a:cxnLst/>
            <a:rect l="l" t="t" r="r" b="b"/>
            <a:pathLst>
              <a:path w="7275344" h="2882917">
                <a:moveTo>
                  <a:pt x="0" y="0"/>
                </a:moveTo>
                <a:lnTo>
                  <a:pt x="7275345" y="0"/>
                </a:lnTo>
                <a:lnTo>
                  <a:pt x="7275345" y="2882917"/>
                </a:lnTo>
                <a:lnTo>
                  <a:pt x="0" y="28829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12940079" y="1944913"/>
            <a:ext cx="4912090" cy="3838285"/>
          </a:xfrm>
          <a:custGeom>
            <a:avLst/>
            <a:gdLst/>
            <a:ahLst/>
            <a:cxnLst/>
            <a:rect l="l" t="t" r="r" b="b"/>
            <a:pathLst>
              <a:path w="4912090" h="3838285">
                <a:moveTo>
                  <a:pt x="0" y="0"/>
                </a:moveTo>
                <a:lnTo>
                  <a:pt x="4912090" y="0"/>
                </a:lnTo>
                <a:lnTo>
                  <a:pt x="4912090" y="3838284"/>
                </a:lnTo>
                <a:lnTo>
                  <a:pt x="0" y="38382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0" name="Freeform 10"/>
          <p:cNvSpPr/>
          <p:nvPr/>
        </p:nvSpPr>
        <p:spPr>
          <a:xfrm>
            <a:off x="485417" y="1944913"/>
            <a:ext cx="4514538" cy="3811186"/>
          </a:xfrm>
          <a:custGeom>
            <a:avLst/>
            <a:gdLst/>
            <a:ahLst/>
            <a:cxnLst/>
            <a:rect l="l" t="t" r="r" b="b"/>
            <a:pathLst>
              <a:path w="4514538" h="3811186">
                <a:moveTo>
                  <a:pt x="0" y="0"/>
                </a:moveTo>
                <a:lnTo>
                  <a:pt x="4514538" y="0"/>
                </a:lnTo>
                <a:lnTo>
                  <a:pt x="4514538" y="3811186"/>
                </a:lnTo>
                <a:lnTo>
                  <a:pt x="0" y="38111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Freeform 11"/>
          <p:cNvSpPr/>
          <p:nvPr/>
        </p:nvSpPr>
        <p:spPr>
          <a:xfrm>
            <a:off x="503597" y="6100018"/>
            <a:ext cx="4750393" cy="3551412"/>
          </a:xfrm>
          <a:custGeom>
            <a:avLst/>
            <a:gdLst/>
            <a:ahLst/>
            <a:cxnLst/>
            <a:rect l="l" t="t" r="r" b="b"/>
            <a:pathLst>
              <a:path w="4750393" h="3551412">
                <a:moveTo>
                  <a:pt x="0" y="0"/>
                </a:moveTo>
                <a:lnTo>
                  <a:pt x="4750394" y="0"/>
                </a:lnTo>
                <a:lnTo>
                  <a:pt x="4750394" y="3551412"/>
                </a:lnTo>
                <a:lnTo>
                  <a:pt x="0" y="35514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2" name="Freeform 12"/>
          <p:cNvSpPr/>
          <p:nvPr/>
        </p:nvSpPr>
        <p:spPr>
          <a:xfrm>
            <a:off x="11759702" y="6100018"/>
            <a:ext cx="5273740" cy="3521162"/>
          </a:xfrm>
          <a:custGeom>
            <a:avLst/>
            <a:gdLst/>
            <a:ahLst/>
            <a:cxnLst/>
            <a:rect l="l" t="t" r="r" b="b"/>
            <a:pathLst>
              <a:path w="5273740" h="3521162">
                <a:moveTo>
                  <a:pt x="0" y="0"/>
                </a:moveTo>
                <a:lnTo>
                  <a:pt x="5273740" y="0"/>
                </a:lnTo>
                <a:lnTo>
                  <a:pt x="5273740" y="3521161"/>
                </a:lnTo>
                <a:lnTo>
                  <a:pt x="0" y="35211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3" name="TextBox 13"/>
          <p:cNvSpPr txBox="1"/>
          <p:nvPr/>
        </p:nvSpPr>
        <p:spPr>
          <a:xfrm>
            <a:off x="2337325" y="594966"/>
            <a:ext cx="13122362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CREATE TABLES</a:t>
            </a:r>
          </a:p>
        </p:txBody>
      </p:sp>
      <p:sp>
        <p:nvSpPr>
          <p:cNvPr id="14" name="Freeform 14"/>
          <p:cNvSpPr/>
          <p:nvPr/>
        </p:nvSpPr>
        <p:spPr>
          <a:xfrm>
            <a:off x="6054699" y="5441829"/>
            <a:ext cx="4904903" cy="4209601"/>
          </a:xfrm>
          <a:custGeom>
            <a:avLst/>
            <a:gdLst/>
            <a:ahLst/>
            <a:cxnLst/>
            <a:rect l="l" t="t" r="r" b="b"/>
            <a:pathLst>
              <a:path w="4904903" h="4209601">
                <a:moveTo>
                  <a:pt x="0" y="0"/>
                </a:moveTo>
                <a:lnTo>
                  <a:pt x="4904903" y="0"/>
                </a:lnTo>
                <a:lnTo>
                  <a:pt x="4904903" y="4209601"/>
                </a:lnTo>
                <a:lnTo>
                  <a:pt x="0" y="420960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15" name="Group 15"/>
          <p:cNvGrpSpPr/>
          <p:nvPr/>
        </p:nvGrpSpPr>
        <p:grpSpPr>
          <a:xfrm>
            <a:off x="15924155" y="8693540"/>
            <a:ext cx="2218574" cy="1437361"/>
            <a:chOff x="0" y="0"/>
            <a:chExt cx="2958098" cy="1916481"/>
          </a:xfrm>
        </p:grpSpPr>
        <p:sp>
          <p:nvSpPr>
            <p:cNvPr id="16" name="TextBox 16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7" name="Freeform 17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-330931" y="1944506"/>
            <a:ext cx="11360513" cy="2996179"/>
          </a:xfrm>
          <a:custGeom>
            <a:avLst/>
            <a:gdLst/>
            <a:ahLst/>
            <a:cxnLst/>
            <a:rect l="l" t="t" r="r" b="b"/>
            <a:pathLst>
              <a:path w="11360513" h="2996179">
                <a:moveTo>
                  <a:pt x="0" y="0"/>
                </a:moveTo>
                <a:lnTo>
                  <a:pt x="11360513" y="0"/>
                </a:lnTo>
                <a:lnTo>
                  <a:pt x="11360513" y="2996179"/>
                </a:lnTo>
                <a:lnTo>
                  <a:pt x="0" y="29961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9239319" y="2805164"/>
            <a:ext cx="8607499" cy="5734455"/>
          </a:xfrm>
          <a:custGeom>
            <a:avLst/>
            <a:gdLst/>
            <a:ahLst/>
            <a:cxnLst/>
            <a:rect l="l" t="t" r="r" b="b"/>
            <a:pathLst>
              <a:path w="8607499" h="5734455">
                <a:moveTo>
                  <a:pt x="0" y="0"/>
                </a:moveTo>
                <a:lnTo>
                  <a:pt x="8607499" y="0"/>
                </a:lnTo>
                <a:lnTo>
                  <a:pt x="8607499" y="5734456"/>
                </a:lnTo>
                <a:lnTo>
                  <a:pt x="0" y="57344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666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10" name="TextBox 10"/>
          <p:cNvSpPr txBox="1"/>
          <p:nvPr/>
        </p:nvSpPr>
        <p:spPr>
          <a:xfrm>
            <a:off x="2337325" y="604491"/>
            <a:ext cx="13122362" cy="1208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40"/>
              </a:lnSpc>
            </a:pPr>
            <a:r>
              <a:rPr lang="en-US" sz="7130" spc="698">
                <a:solidFill>
                  <a:srgbClr val="FFFFFF"/>
                </a:solidFill>
                <a:latin typeface="Oswald Bold"/>
              </a:rPr>
              <a:t>GEM TABLES - DEPARTMENTS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3" name="Freeform 13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234290" y="2002503"/>
            <a:ext cx="11867827" cy="3562731"/>
          </a:xfrm>
          <a:custGeom>
            <a:avLst/>
            <a:gdLst/>
            <a:ahLst/>
            <a:cxnLst/>
            <a:rect l="l" t="t" r="r" b="b"/>
            <a:pathLst>
              <a:path w="11867827" h="3562731">
                <a:moveTo>
                  <a:pt x="0" y="0"/>
                </a:moveTo>
                <a:lnTo>
                  <a:pt x="11867827" y="0"/>
                </a:lnTo>
                <a:lnTo>
                  <a:pt x="11867827" y="3562732"/>
                </a:lnTo>
                <a:lnTo>
                  <a:pt x="0" y="35627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8878389" y="2814536"/>
            <a:ext cx="8968429" cy="6014464"/>
          </a:xfrm>
          <a:custGeom>
            <a:avLst/>
            <a:gdLst/>
            <a:ahLst/>
            <a:cxnLst/>
            <a:rect l="l" t="t" r="r" b="b"/>
            <a:pathLst>
              <a:path w="8968429" h="6014464">
                <a:moveTo>
                  <a:pt x="0" y="0"/>
                </a:moveTo>
                <a:lnTo>
                  <a:pt x="8968429" y="0"/>
                </a:lnTo>
                <a:lnTo>
                  <a:pt x="8968429" y="6014465"/>
                </a:lnTo>
                <a:lnTo>
                  <a:pt x="0" y="60144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10" name="TextBox 10"/>
          <p:cNvSpPr txBox="1"/>
          <p:nvPr/>
        </p:nvSpPr>
        <p:spPr>
          <a:xfrm>
            <a:off x="2337325" y="604491"/>
            <a:ext cx="13122362" cy="1208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40"/>
              </a:lnSpc>
            </a:pPr>
            <a:r>
              <a:rPr lang="en-US" sz="7130" spc="698">
                <a:solidFill>
                  <a:srgbClr val="FFFFFF"/>
                </a:solidFill>
                <a:latin typeface="Oswald Bold"/>
              </a:rPr>
              <a:t>GEM TABLES - ENGINEERS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3" name="Freeform 13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-192280" y="1914585"/>
            <a:ext cx="11335683" cy="4388908"/>
          </a:xfrm>
          <a:custGeom>
            <a:avLst/>
            <a:gdLst/>
            <a:ahLst/>
            <a:cxnLst/>
            <a:rect l="l" t="t" r="r" b="b"/>
            <a:pathLst>
              <a:path w="11335683" h="4388908">
                <a:moveTo>
                  <a:pt x="0" y="0"/>
                </a:moveTo>
                <a:lnTo>
                  <a:pt x="11335683" y="0"/>
                </a:lnTo>
                <a:lnTo>
                  <a:pt x="11335683" y="4388908"/>
                </a:lnTo>
                <a:lnTo>
                  <a:pt x="0" y="43889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9748203" y="2547994"/>
            <a:ext cx="8280230" cy="5991626"/>
          </a:xfrm>
          <a:custGeom>
            <a:avLst/>
            <a:gdLst/>
            <a:ahLst/>
            <a:cxnLst/>
            <a:rect l="l" t="t" r="r" b="b"/>
            <a:pathLst>
              <a:path w="8280230" h="5991626">
                <a:moveTo>
                  <a:pt x="0" y="0"/>
                </a:moveTo>
                <a:lnTo>
                  <a:pt x="8280230" y="0"/>
                </a:lnTo>
                <a:lnTo>
                  <a:pt x="8280230" y="5991626"/>
                </a:lnTo>
                <a:lnTo>
                  <a:pt x="0" y="59916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10" name="TextBox 10"/>
          <p:cNvSpPr txBox="1"/>
          <p:nvPr/>
        </p:nvSpPr>
        <p:spPr>
          <a:xfrm>
            <a:off x="2582819" y="923925"/>
            <a:ext cx="13122362" cy="990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46"/>
              </a:lnSpc>
            </a:pPr>
            <a:r>
              <a:rPr lang="en-US" sz="5830" spc="571">
                <a:solidFill>
                  <a:srgbClr val="FFFFFF"/>
                </a:solidFill>
                <a:latin typeface="Oswald Bold"/>
              </a:rPr>
              <a:t>GEM TABLES - OFFICE TECHNICIANS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3" name="Freeform 13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0" y="1916338"/>
            <a:ext cx="11857212" cy="4195445"/>
          </a:xfrm>
          <a:custGeom>
            <a:avLst/>
            <a:gdLst/>
            <a:ahLst/>
            <a:cxnLst/>
            <a:rect l="l" t="t" r="r" b="b"/>
            <a:pathLst>
              <a:path w="11857212" h="4195445">
                <a:moveTo>
                  <a:pt x="0" y="0"/>
                </a:moveTo>
                <a:lnTo>
                  <a:pt x="11857212" y="0"/>
                </a:lnTo>
                <a:lnTo>
                  <a:pt x="11857212" y="4195445"/>
                </a:lnTo>
                <a:lnTo>
                  <a:pt x="0" y="41954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9144000" y="3086100"/>
            <a:ext cx="8513581" cy="6051366"/>
          </a:xfrm>
          <a:custGeom>
            <a:avLst/>
            <a:gdLst/>
            <a:ahLst/>
            <a:cxnLst/>
            <a:rect l="l" t="t" r="r" b="b"/>
            <a:pathLst>
              <a:path w="8513581" h="6051366">
                <a:moveTo>
                  <a:pt x="0" y="0"/>
                </a:moveTo>
                <a:lnTo>
                  <a:pt x="8513581" y="0"/>
                </a:lnTo>
                <a:lnTo>
                  <a:pt x="8513581" y="6051366"/>
                </a:lnTo>
                <a:lnTo>
                  <a:pt x="0" y="60513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10" name="TextBox 10"/>
          <p:cNvSpPr txBox="1"/>
          <p:nvPr/>
        </p:nvSpPr>
        <p:spPr>
          <a:xfrm>
            <a:off x="2337325" y="623541"/>
            <a:ext cx="13122362" cy="1014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22"/>
              </a:lnSpc>
            </a:pPr>
            <a:r>
              <a:rPr lang="en-US" sz="6030" spc="591">
                <a:solidFill>
                  <a:srgbClr val="FFFFFF"/>
                </a:solidFill>
                <a:latin typeface="Oswald Bold"/>
              </a:rPr>
              <a:t>GEM TABLES - PROJECT MANAGERS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3" name="Freeform 13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0" y="1914334"/>
            <a:ext cx="11779118" cy="3229166"/>
          </a:xfrm>
          <a:custGeom>
            <a:avLst/>
            <a:gdLst/>
            <a:ahLst/>
            <a:cxnLst/>
            <a:rect l="l" t="t" r="r" b="b"/>
            <a:pathLst>
              <a:path w="11779118" h="3229166">
                <a:moveTo>
                  <a:pt x="0" y="0"/>
                </a:moveTo>
                <a:lnTo>
                  <a:pt x="11779118" y="0"/>
                </a:lnTo>
                <a:lnTo>
                  <a:pt x="11779118" y="3229166"/>
                </a:lnTo>
                <a:lnTo>
                  <a:pt x="0" y="32291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10486019" y="2571054"/>
            <a:ext cx="7801981" cy="5968565"/>
          </a:xfrm>
          <a:custGeom>
            <a:avLst/>
            <a:gdLst/>
            <a:ahLst/>
            <a:cxnLst/>
            <a:rect l="l" t="t" r="r" b="b"/>
            <a:pathLst>
              <a:path w="7801981" h="5968565">
                <a:moveTo>
                  <a:pt x="0" y="0"/>
                </a:moveTo>
                <a:lnTo>
                  <a:pt x="7801981" y="0"/>
                </a:lnTo>
                <a:lnTo>
                  <a:pt x="7801981" y="5968566"/>
                </a:lnTo>
                <a:lnTo>
                  <a:pt x="0" y="59685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10" name="TextBox 10"/>
          <p:cNvSpPr txBox="1"/>
          <p:nvPr/>
        </p:nvSpPr>
        <p:spPr>
          <a:xfrm>
            <a:off x="2337325" y="604491"/>
            <a:ext cx="13122362" cy="1208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40"/>
              </a:lnSpc>
            </a:pPr>
            <a:r>
              <a:rPr lang="en-US" sz="7130" spc="698">
                <a:solidFill>
                  <a:srgbClr val="FFFFFF"/>
                </a:solidFill>
                <a:latin typeface="Oswald Bold"/>
              </a:rPr>
              <a:t>GEM TABLES - PROJECTS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3" name="Freeform 13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0" y="2036627"/>
            <a:ext cx="11212140" cy="4502284"/>
          </a:xfrm>
          <a:custGeom>
            <a:avLst/>
            <a:gdLst/>
            <a:ahLst/>
            <a:cxnLst/>
            <a:rect l="l" t="t" r="r" b="b"/>
            <a:pathLst>
              <a:path w="11212140" h="4502284">
                <a:moveTo>
                  <a:pt x="0" y="0"/>
                </a:moveTo>
                <a:lnTo>
                  <a:pt x="11212140" y="0"/>
                </a:lnTo>
                <a:lnTo>
                  <a:pt x="11212140" y="4502284"/>
                </a:lnTo>
                <a:lnTo>
                  <a:pt x="0" y="45022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9222756" y="2676537"/>
            <a:ext cx="8624061" cy="5863082"/>
          </a:xfrm>
          <a:custGeom>
            <a:avLst/>
            <a:gdLst/>
            <a:ahLst/>
            <a:cxnLst/>
            <a:rect l="l" t="t" r="r" b="b"/>
            <a:pathLst>
              <a:path w="8624061" h="5863082">
                <a:moveTo>
                  <a:pt x="0" y="0"/>
                </a:moveTo>
                <a:lnTo>
                  <a:pt x="8624062" y="0"/>
                </a:lnTo>
                <a:lnTo>
                  <a:pt x="8624062" y="5863083"/>
                </a:lnTo>
                <a:lnTo>
                  <a:pt x="0" y="58630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10" name="TextBox 10"/>
          <p:cNvSpPr txBox="1"/>
          <p:nvPr/>
        </p:nvSpPr>
        <p:spPr>
          <a:xfrm>
            <a:off x="2337325" y="604491"/>
            <a:ext cx="13122362" cy="1117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12"/>
              </a:lnSpc>
            </a:pPr>
            <a:r>
              <a:rPr lang="en-US" sz="6530" spc="640">
                <a:solidFill>
                  <a:srgbClr val="FFFFFF"/>
                </a:solidFill>
                <a:latin typeface="Oswald Bold"/>
              </a:rPr>
              <a:t>GEM TABLES - SAFETY OFFICERS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3" name="Freeform 13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5019320" y="2901697"/>
            <a:ext cx="1400485" cy="6493178"/>
            <a:chOff x="0" y="0"/>
            <a:chExt cx="368852" cy="17101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710137"/>
            </a:xfrm>
            <a:custGeom>
              <a:avLst/>
              <a:gdLst/>
              <a:ahLst/>
              <a:cxnLst/>
              <a:rect l="l" t="t" r="r" b="b"/>
              <a:pathLst>
                <a:path w="368852" h="1710137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68852" cy="1729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80992" y="1036994"/>
            <a:ext cx="741694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 dirty="0">
                <a:solidFill>
                  <a:srgbClr val="231F20"/>
                </a:solidFill>
                <a:latin typeface="Oswald Bold"/>
              </a:rPr>
              <a:t>CONTENT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TextBox 8"/>
          <p:cNvSpPr txBox="1"/>
          <p:nvPr/>
        </p:nvSpPr>
        <p:spPr>
          <a:xfrm>
            <a:off x="5231353" y="3225185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31353" y="402230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31353" y="490346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31353" y="5700580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50954" y="6492957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50954" y="732392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50954" y="817421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07430" y="3333137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ABOUT US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07430" y="4127355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OUR TEAM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07430" y="5047445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STRATEGY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07430" y="5841663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OUR SERVICES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07430" y="6642507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EXPERIENCE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607430" y="7434884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QUARTER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607430" y="8279265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NEXT PROJECT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23" name="TextBox 23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24" name="Freeform 24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329630" y="1904126"/>
            <a:ext cx="8814370" cy="6478748"/>
          </a:xfrm>
          <a:custGeom>
            <a:avLst/>
            <a:gdLst/>
            <a:ahLst/>
            <a:cxnLst/>
            <a:rect l="l" t="t" r="r" b="b"/>
            <a:pathLst>
              <a:path w="8814370" h="6478748">
                <a:moveTo>
                  <a:pt x="0" y="0"/>
                </a:moveTo>
                <a:lnTo>
                  <a:pt x="8814370" y="0"/>
                </a:lnTo>
                <a:lnTo>
                  <a:pt x="8814370" y="6478748"/>
                </a:lnTo>
                <a:lnTo>
                  <a:pt x="0" y="64787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7875027" y="2233941"/>
            <a:ext cx="9384273" cy="6148933"/>
          </a:xfrm>
          <a:custGeom>
            <a:avLst/>
            <a:gdLst/>
            <a:ahLst/>
            <a:cxnLst/>
            <a:rect l="l" t="t" r="r" b="b"/>
            <a:pathLst>
              <a:path w="9384273" h="6148933">
                <a:moveTo>
                  <a:pt x="0" y="0"/>
                </a:moveTo>
                <a:lnTo>
                  <a:pt x="9384273" y="0"/>
                </a:lnTo>
                <a:lnTo>
                  <a:pt x="9384273" y="6148933"/>
                </a:lnTo>
                <a:lnTo>
                  <a:pt x="0" y="61489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0" name="TextBox 10"/>
          <p:cNvSpPr txBox="1"/>
          <p:nvPr/>
        </p:nvSpPr>
        <p:spPr>
          <a:xfrm>
            <a:off x="2337325" y="604491"/>
            <a:ext cx="13122362" cy="1117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12"/>
              </a:lnSpc>
            </a:pPr>
            <a:r>
              <a:rPr lang="en-US" sz="6530" spc="640">
                <a:solidFill>
                  <a:srgbClr val="FFFFFF"/>
                </a:solidFill>
                <a:latin typeface="Oswald Bold"/>
              </a:rPr>
              <a:t>INSERT FILE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3" name="Freeform 13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503597" y="2575349"/>
            <a:ext cx="7273271" cy="2196594"/>
          </a:xfrm>
          <a:custGeom>
            <a:avLst/>
            <a:gdLst/>
            <a:ahLst/>
            <a:cxnLst/>
            <a:rect l="l" t="t" r="r" b="b"/>
            <a:pathLst>
              <a:path w="7273271" h="2196594">
                <a:moveTo>
                  <a:pt x="0" y="0"/>
                </a:moveTo>
                <a:lnTo>
                  <a:pt x="7273271" y="0"/>
                </a:lnTo>
                <a:lnTo>
                  <a:pt x="7273271" y="2196594"/>
                </a:lnTo>
                <a:lnTo>
                  <a:pt x="0" y="21965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9474612" y="2043028"/>
            <a:ext cx="7952820" cy="6200945"/>
          </a:xfrm>
          <a:custGeom>
            <a:avLst/>
            <a:gdLst/>
            <a:ahLst/>
            <a:cxnLst/>
            <a:rect l="l" t="t" r="r" b="b"/>
            <a:pathLst>
              <a:path w="7952820" h="6200945">
                <a:moveTo>
                  <a:pt x="0" y="0"/>
                </a:moveTo>
                <a:lnTo>
                  <a:pt x="7952820" y="0"/>
                </a:lnTo>
                <a:lnTo>
                  <a:pt x="7952820" y="6200944"/>
                </a:lnTo>
                <a:lnTo>
                  <a:pt x="0" y="62009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0" name="Freeform 10"/>
          <p:cNvSpPr/>
          <p:nvPr/>
        </p:nvSpPr>
        <p:spPr>
          <a:xfrm>
            <a:off x="2797313" y="4406382"/>
            <a:ext cx="9959111" cy="5880618"/>
          </a:xfrm>
          <a:custGeom>
            <a:avLst/>
            <a:gdLst/>
            <a:ahLst/>
            <a:cxnLst/>
            <a:rect l="l" t="t" r="r" b="b"/>
            <a:pathLst>
              <a:path w="9959111" h="5880618">
                <a:moveTo>
                  <a:pt x="0" y="0"/>
                </a:moveTo>
                <a:lnTo>
                  <a:pt x="9959110" y="0"/>
                </a:lnTo>
                <a:lnTo>
                  <a:pt x="9959110" y="5880618"/>
                </a:lnTo>
                <a:lnTo>
                  <a:pt x="0" y="58806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117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12"/>
              </a:lnSpc>
            </a:pPr>
            <a:r>
              <a:rPr lang="en-US" sz="6530" spc="640">
                <a:solidFill>
                  <a:srgbClr val="FFFFFF"/>
                </a:solidFill>
                <a:latin typeface="Oswald Bold"/>
              </a:rPr>
              <a:t>MOCKAROO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4" name="Freeform 14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205227" y="2370122"/>
            <a:ext cx="6566115" cy="4205819"/>
          </a:xfrm>
          <a:custGeom>
            <a:avLst/>
            <a:gdLst/>
            <a:ahLst/>
            <a:cxnLst/>
            <a:rect l="l" t="t" r="r" b="b"/>
            <a:pathLst>
              <a:path w="6566115" h="4205819">
                <a:moveTo>
                  <a:pt x="0" y="0"/>
                </a:moveTo>
                <a:lnTo>
                  <a:pt x="6566116" y="0"/>
                </a:lnTo>
                <a:lnTo>
                  <a:pt x="6566116" y="4205818"/>
                </a:lnTo>
                <a:lnTo>
                  <a:pt x="0" y="42058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8514698" y="2370122"/>
            <a:ext cx="9542421" cy="3573377"/>
          </a:xfrm>
          <a:custGeom>
            <a:avLst/>
            <a:gdLst/>
            <a:ahLst/>
            <a:cxnLst/>
            <a:rect l="l" t="t" r="r" b="b"/>
            <a:pathLst>
              <a:path w="9542421" h="3573377">
                <a:moveTo>
                  <a:pt x="0" y="0"/>
                </a:moveTo>
                <a:lnTo>
                  <a:pt x="9542421" y="0"/>
                </a:lnTo>
                <a:lnTo>
                  <a:pt x="9542421" y="3573376"/>
                </a:lnTo>
                <a:lnTo>
                  <a:pt x="0" y="35733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3871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0" name="Freeform 10"/>
          <p:cNvSpPr/>
          <p:nvPr/>
        </p:nvSpPr>
        <p:spPr>
          <a:xfrm>
            <a:off x="3231751" y="3875942"/>
            <a:ext cx="7753446" cy="6411058"/>
          </a:xfrm>
          <a:custGeom>
            <a:avLst/>
            <a:gdLst/>
            <a:ahLst/>
            <a:cxnLst/>
            <a:rect l="l" t="t" r="r" b="b"/>
            <a:pathLst>
              <a:path w="7753446" h="6411058">
                <a:moveTo>
                  <a:pt x="0" y="0"/>
                </a:moveTo>
                <a:lnTo>
                  <a:pt x="7753446" y="0"/>
                </a:lnTo>
                <a:lnTo>
                  <a:pt x="7753446" y="6411058"/>
                </a:lnTo>
                <a:lnTo>
                  <a:pt x="0" y="64110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61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6530" spc="640" dirty="0">
                <a:solidFill>
                  <a:srgbClr val="FFFFFF"/>
                </a:solidFill>
                <a:latin typeface="+mj-lt"/>
                <a:rtl/>
              </a:rPr>
              <a:t>יצירת גיבוי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45216" y="6622865"/>
            <a:ext cx="13122362" cy="1652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6623"/>
              </a:lnSpc>
            </a:pPr>
            <a:r>
              <a:rPr lang="he-IL" sz="4800" spc="470" dirty="0">
                <a:solidFill>
                  <a:srgbClr val="010101"/>
                </a:solidFill>
                <a:rtl/>
              </a:rPr>
              <a:t>כולל מחיקת הפרטים </a:t>
            </a:r>
          </a:p>
          <a:p>
            <a:pPr algn="ctr" rtl="1">
              <a:lnSpc>
                <a:spcPts val="6623"/>
              </a:lnSpc>
            </a:pPr>
            <a:r>
              <a:rPr lang="he-IL" sz="4800" spc="470" dirty="0">
                <a:solidFill>
                  <a:srgbClr val="010101"/>
                </a:solidFill>
                <a:rtl/>
              </a:rPr>
              <a:t>הלא נחוצים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61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6530" spc="640" dirty="0">
                <a:solidFill>
                  <a:srgbClr val="FFFFFF"/>
                </a:solidFill>
                <a:latin typeface="+mj-lt"/>
                <a:rtl/>
              </a:rPr>
              <a:t>שלב ב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486095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228600" y="-74261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80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6530" spc="640" dirty="0">
                <a:solidFill>
                  <a:srgbClr val="FFFFFF"/>
                </a:solidFill>
                <a:latin typeface="+mj-lt"/>
                <a:rtl/>
              </a:rPr>
              <a:t>שלב ב – שאילתת </a:t>
            </a:r>
            <a:r>
              <a:rPr lang="en-US" sz="6530" spc="640" dirty="0">
                <a:solidFill>
                  <a:srgbClr val="FFFFFF"/>
                </a:solidFill>
                <a:latin typeface="+mj-lt"/>
                <a:rtl/>
              </a:rPr>
              <a:t>select</a:t>
            </a:r>
            <a:endParaRPr lang="he-IL" sz="6530" spc="640" dirty="0">
              <a:solidFill>
                <a:srgbClr val="FFFFFF"/>
              </a:solidFill>
              <a:latin typeface="+mj-lt"/>
              <a:rtl/>
            </a:endParaRP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1F42336F-33FA-1C81-58FC-C63AFBF2E0C0}"/>
              </a:ext>
            </a:extLst>
          </p:cNvPr>
          <p:cNvSpPr txBox="1"/>
          <p:nvPr/>
        </p:nvSpPr>
        <p:spPr>
          <a:xfrm>
            <a:off x="170162" y="2144179"/>
            <a:ext cx="18380162" cy="2194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000" spc="640" dirty="0">
                <a:latin typeface="+mj-lt"/>
                <a:rtl/>
              </a:rPr>
              <a:t>אחזר את פרטי הפרויקט יחד עם מספר המהנדסים שעובדים על כל פרויקט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pic>
        <p:nvPicPr>
          <p:cNvPr id="19" name="תמונה 18">
            <a:extLst>
              <a:ext uri="{FF2B5EF4-FFF2-40B4-BE49-F238E27FC236}">
                <a16:creationId xmlns:a16="http://schemas.microsoft.com/office/drawing/2014/main" id="{5F3CF5A3-4986-884A-F4A2-8A166CDBD4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62" y="4435441"/>
            <a:ext cx="13534869" cy="1496452"/>
          </a:xfrm>
          <a:prstGeom prst="rect">
            <a:avLst/>
          </a:prstGeom>
        </p:spPr>
      </p:pic>
      <p:pic>
        <p:nvPicPr>
          <p:cNvPr id="21" name="תמונה 20">
            <a:extLst>
              <a:ext uri="{FF2B5EF4-FFF2-40B4-BE49-F238E27FC236}">
                <a16:creationId xmlns:a16="http://schemas.microsoft.com/office/drawing/2014/main" id="{CC2EE0C9-CF60-78B3-4638-D2E965009E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6053803"/>
            <a:ext cx="10821052" cy="291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47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228600" y="-74261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80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6530" spc="640" dirty="0">
                <a:solidFill>
                  <a:srgbClr val="FFFFFF"/>
                </a:solidFill>
                <a:latin typeface="+mj-lt"/>
                <a:rtl/>
              </a:rPr>
              <a:t>שלב ב – שאילתת </a:t>
            </a:r>
            <a:r>
              <a:rPr lang="en-US" sz="6530" spc="640" dirty="0">
                <a:solidFill>
                  <a:srgbClr val="FFFFFF"/>
                </a:solidFill>
                <a:latin typeface="+mj-lt"/>
                <a:rtl/>
              </a:rPr>
              <a:t>select</a:t>
            </a:r>
            <a:endParaRPr lang="he-IL" sz="6530" spc="640" dirty="0">
              <a:solidFill>
                <a:srgbClr val="FFFFFF"/>
              </a:solidFill>
              <a:latin typeface="+mj-lt"/>
              <a:rtl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8" name="TextBox 11">
            <a:extLst>
              <a:ext uri="{FF2B5EF4-FFF2-40B4-BE49-F238E27FC236}">
                <a16:creationId xmlns:a16="http://schemas.microsoft.com/office/drawing/2014/main" id="{1F42336F-33FA-1C81-58FC-C63AFBF2E0C0}"/>
              </a:ext>
            </a:extLst>
          </p:cNvPr>
          <p:cNvSpPr txBox="1"/>
          <p:nvPr/>
        </p:nvSpPr>
        <p:spPr>
          <a:xfrm>
            <a:off x="170162" y="2144179"/>
            <a:ext cx="18380162" cy="982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000" spc="640" dirty="0">
                <a:latin typeface="+mj-lt"/>
                <a:rtl/>
              </a:rPr>
              <a:t>אחזר את פרטי קצין הבטיחות יחד עם שם המחלקה שלהם</a:t>
            </a:r>
          </a:p>
        </p:txBody>
      </p:sp>
      <p:pic>
        <p:nvPicPr>
          <p:cNvPr id="20" name="תמונה 19">
            <a:extLst>
              <a:ext uri="{FF2B5EF4-FFF2-40B4-BE49-F238E27FC236}">
                <a16:creationId xmlns:a16="http://schemas.microsoft.com/office/drawing/2014/main" id="{DC3CED40-3ACB-26A2-3F5E-940A24CB97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531094"/>
            <a:ext cx="16025067" cy="1437363"/>
          </a:xfrm>
          <a:prstGeom prst="rect">
            <a:avLst/>
          </a:prstGeom>
        </p:spPr>
      </p:pic>
      <p:pic>
        <p:nvPicPr>
          <p:cNvPr id="22" name="תמונה 21">
            <a:extLst>
              <a:ext uri="{FF2B5EF4-FFF2-40B4-BE49-F238E27FC236}">
                <a16:creationId xmlns:a16="http://schemas.microsoft.com/office/drawing/2014/main" id="{A24017C0-0936-668C-0D9A-93F3CC39F2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600" y="5342824"/>
            <a:ext cx="12286017" cy="330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602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228600" y="-6477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80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6530" spc="640" dirty="0">
                <a:solidFill>
                  <a:srgbClr val="FFFFFF"/>
                </a:solidFill>
                <a:latin typeface="+mj-lt"/>
                <a:rtl/>
              </a:rPr>
              <a:t>שלב ב – שאילתת </a:t>
            </a:r>
            <a:r>
              <a:rPr lang="en-US" sz="6530" spc="640" dirty="0">
                <a:solidFill>
                  <a:srgbClr val="FFFFFF"/>
                </a:solidFill>
                <a:latin typeface="+mj-lt"/>
                <a:rtl/>
              </a:rPr>
              <a:t>select</a:t>
            </a:r>
            <a:endParaRPr lang="he-IL" sz="6530" spc="640" dirty="0">
              <a:solidFill>
                <a:srgbClr val="FFFFFF"/>
              </a:solidFill>
              <a:latin typeface="+mj-lt"/>
              <a:rtl/>
            </a:endParaRP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1F42336F-33FA-1C81-58FC-C63AFBF2E0C0}"/>
              </a:ext>
            </a:extLst>
          </p:cNvPr>
          <p:cNvSpPr txBox="1"/>
          <p:nvPr/>
        </p:nvSpPr>
        <p:spPr>
          <a:xfrm>
            <a:off x="170162" y="2144179"/>
            <a:ext cx="18380162" cy="970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3600" spc="640" dirty="0">
                <a:latin typeface="+mj-lt"/>
                <a:rtl/>
              </a:rPr>
              <a:t>אחזר את פרטי מנהל הפרויקט יחד עם שמות הפרויקט והמחלקות שלהם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pic>
        <p:nvPicPr>
          <p:cNvPr id="20" name="תמונה 19">
            <a:extLst>
              <a:ext uri="{FF2B5EF4-FFF2-40B4-BE49-F238E27FC236}">
                <a16:creationId xmlns:a16="http://schemas.microsoft.com/office/drawing/2014/main" id="{A7192291-A5DF-DC11-31D2-9DDD68685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680098"/>
            <a:ext cx="16996232" cy="1906676"/>
          </a:xfrm>
          <a:prstGeom prst="rect">
            <a:avLst/>
          </a:prstGeom>
        </p:spPr>
      </p:pic>
      <p:pic>
        <p:nvPicPr>
          <p:cNvPr id="22" name="תמונה 21">
            <a:extLst>
              <a:ext uri="{FF2B5EF4-FFF2-40B4-BE49-F238E27FC236}">
                <a16:creationId xmlns:a16="http://schemas.microsoft.com/office/drawing/2014/main" id="{71E13A6B-7779-87D0-4CE6-240E7AD2B6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770" y="5457797"/>
            <a:ext cx="13042267" cy="349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647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80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6530" spc="640" dirty="0">
                <a:solidFill>
                  <a:srgbClr val="FFFFFF"/>
                </a:solidFill>
                <a:latin typeface="+mj-lt"/>
                <a:rtl/>
              </a:rPr>
              <a:t>שלב ב – שאילתת </a:t>
            </a:r>
            <a:r>
              <a:rPr lang="en-US" sz="6530" spc="640" dirty="0">
                <a:solidFill>
                  <a:srgbClr val="FFFFFF"/>
                </a:solidFill>
                <a:latin typeface="+mj-lt"/>
                <a:rtl/>
              </a:rPr>
              <a:t>select</a:t>
            </a:r>
            <a:endParaRPr lang="he-IL" sz="6530" spc="640" dirty="0">
              <a:solidFill>
                <a:srgbClr val="FFFFFF"/>
              </a:solidFill>
              <a:latin typeface="+mj-lt"/>
              <a:rtl/>
            </a:endParaRP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1F42336F-33FA-1C81-58FC-C63AFBF2E0C0}"/>
              </a:ext>
            </a:extLst>
          </p:cNvPr>
          <p:cNvSpPr txBox="1"/>
          <p:nvPr/>
        </p:nvSpPr>
        <p:spPr>
          <a:xfrm>
            <a:off x="170162" y="2144179"/>
            <a:ext cx="18380162" cy="982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000" spc="640" dirty="0">
                <a:latin typeface="+mj-lt"/>
                <a:rtl/>
              </a:rPr>
              <a:t>אחזר את פרטי טכנאי המשרד יחד עם שם המנהל שלו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pic>
        <p:nvPicPr>
          <p:cNvPr id="18" name="תמונה 17">
            <a:extLst>
              <a:ext uri="{FF2B5EF4-FFF2-40B4-BE49-F238E27FC236}">
                <a16:creationId xmlns:a16="http://schemas.microsoft.com/office/drawing/2014/main" id="{CFEA6991-53DE-E6E2-4DBF-EFC3CE53F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77" y="3285466"/>
            <a:ext cx="17305152" cy="1096034"/>
          </a:xfrm>
          <a:prstGeom prst="rect">
            <a:avLst/>
          </a:prstGeom>
        </p:spPr>
      </p:pic>
      <p:pic>
        <p:nvPicPr>
          <p:cNvPr id="20" name="תמונה 19">
            <a:extLst>
              <a:ext uri="{FF2B5EF4-FFF2-40B4-BE49-F238E27FC236}">
                <a16:creationId xmlns:a16="http://schemas.microsoft.com/office/drawing/2014/main" id="{323991C2-CD57-3AE4-62BE-E74BCBE50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1400" y="4505535"/>
            <a:ext cx="14436980" cy="363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51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32400" y="-58206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80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6530" spc="640" dirty="0">
                <a:solidFill>
                  <a:srgbClr val="FFFFFF"/>
                </a:solidFill>
                <a:latin typeface="+mj-lt"/>
                <a:rtl/>
              </a:rPr>
              <a:t>שלב ב – שאילתת </a:t>
            </a:r>
            <a:r>
              <a:rPr lang="en-US" sz="6530" spc="640" dirty="0">
                <a:solidFill>
                  <a:srgbClr val="FFFFFF"/>
                </a:solidFill>
                <a:latin typeface="+mj-lt"/>
                <a:rtl/>
              </a:rPr>
              <a:t>delete</a:t>
            </a:r>
            <a:endParaRPr lang="he-IL" sz="6530" spc="640" dirty="0">
              <a:solidFill>
                <a:srgbClr val="FFFFFF"/>
              </a:solidFill>
              <a:latin typeface="+mj-lt"/>
              <a:rtl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8" name="TextBox 11">
            <a:extLst>
              <a:ext uri="{FF2B5EF4-FFF2-40B4-BE49-F238E27FC236}">
                <a16:creationId xmlns:a16="http://schemas.microsoft.com/office/drawing/2014/main" id="{1F42336F-33FA-1C81-58FC-C63AFBF2E0C0}"/>
              </a:ext>
            </a:extLst>
          </p:cNvPr>
          <p:cNvSpPr txBox="1"/>
          <p:nvPr/>
        </p:nvSpPr>
        <p:spPr>
          <a:xfrm>
            <a:off x="170162" y="2144179"/>
            <a:ext cx="18380162" cy="982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000" spc="640" dirty="0">
                <a:latin typeface="+mj-lt"/>
                <a:rtl/>
              </a:rPr>
              <a:t>הסר מהנדסים שהתקבלו לעבודה לפני תאריך מסוים</a:t>
            </a: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15F8C25F-2670-3DE0-9CBB-C9C3E53E62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076" y="3393544"/>
            <a:ext cx="13880537" cy="965914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5A7BD7BC-63A8-82FE-145B-7DAADECC93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0436" y="5509870"/>
            <a:ext cx="8327560" cy="32528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TextBox 11">
            <a:extLst>
              <a:ext uri="{FF2B5EF4-FFF2-40B4-BE49-F238E27FC236}">
                <a16:creationId xmlns:a16="http://schemas.microsoft.com/office/drawing/2014/main" id="{86CCF6CD-2084-55F3-C4F0-8BCCE0C966E7}"/>
              </a:ext>
            </a:extLst>
          </p:cNvPr>
          <p:cNvSpPr txBox="1"/>
          <p:nvPr/>
        </p:nvSpPr>
        <p:spPr>
          <a:xfrm>
            <a:off x="4294766" y="4056117"/>
            <a:ext cx="1692362" cy="982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000" spc="640" dirty="0">
                <a:latin typeface="+mj-lt"/>
                <a:rtl/>
              </a:rPr>
              <a:t>לפני</a:t>
            </a: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7DDC22B0-A5CA-8203-C9BD-25840A8F1D09}"/>
              </a:ext>
            </a:extLst>
          </p:cNvPr>
          <p:cNvSpPr txBox="1"/>
          <p:nvPr/>
        </p:nvSpPr>
        <p:spPr>
          <a:xfrm>
            <a:off x="14217300" y="4446661"/>
            <a:ext cx="1692362" cy="982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000" spc="640" dirty="0">
                <a:latin typeface="+mj-lt"/>
                <a:rtl/>
              </a:rPr>
              <a:t>אחרי</a:t>
            </a:r>
          </a:p>
        </p:txBody>
      </p:sp>
      <p:pic>
        <p:nvPicPr>
          <p:cNvPr id="20" name="תמונה 19">
            <a:extLst>
              <a:ext uri="{FF2B5EF4-FFF2-40B4-BE49-F238E27FC236}">
                <a16:creationId xmlns:a16="http://schemas.microsoft.com/office/drawing/2014/main" id="{0B22823A-BB0D-CDC8-D994-AC1C93AB33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" y="5301699"/>
            <a:ext cx="9296400" cy="41317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5855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80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6530" spc="640" dirty="0">
                <a:solidFill>
                  <a:srgbClr val="FFFFFF"/>
                </a:solidFill>
                <a:latin typeface="+mj-lt"/>
                <a:rtl/>
              </a:rPr>
              <a:t>שלב ב – שאילתת </a:t>
            </a:r>
            <a:r>
              <a:rPr lang="en-US" sz="6530" spc="640" dirty="0">
                <a:solidFill>
                  <a:srgbClr val="FFFFFF"/>
                </a:solidFill>
                <a:latin typeface="+mj-lt"/>
                <a:rtl/>
              </a:rPr>
              <a:t>delete</a:t>
            </a:r>
            <a:endParaRPr lang="he-IL" sz="6530" spc="640" dirty="0">
              <a:solidFill>
                <a:srgbClr val="FFFFFF"/>
              </a:solidFill>
              <a:latin typeface="+mj-lt"/>
              <a:rtl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8" name="TextBox 11">
            <a:extLst>
              <a:ext uri="{FF2B5EF4-FFF2-40B4-BE49-F238E27FC236}">
                <a16:creationId xmlns:a16="http://schemas.microsoft.com/office/drawing/2014/main" id="{1F42336F-33FA-1C81-58FC-C63AFBF2E0C0}"/>
              </a:ext>
            </a:extLst>
          </p:cNvPr>
          <p:cNvSpPr txBox="1"/>
          <p:nvPr/>
        </p:nvSpPr>
        <p:spPr>
          <a:xfrm>
            <a:off x="170162" y="2144179"/>
            <a:ext cx="18380162" cy="982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000" spc="640" dirty="0">
                <a:latin typeface="+mj-lt"/>
                <a:rtl/>
              </a:rPr>
              <a:t>הסר פרויקטים שלא הוקצו להם מהנדסים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86CCF6CD-2084-55F3-C4F0-8BCCE0C966E7}"/>
              </a:ext>
            </a:extLst>
          </p:cNvPr>
          <p:cNvSpPr txBox="1"/>
          <p:nvPr/>
        </p:nvSpPr>
        <p:spPr>
          <a:xfrm>
            <a:off x="4294766" y="4056117"/>
            <a:ext cx="1692362" cy="982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000" spc="640" dirty="0">
                <a:latin typeface="+mj-lt"/>
                <a:rtl/>
              </a:rPr>
              <a:t>לפני</a:t>
            </a: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7DDC22B0-A5CA-8203-C9BD-25840A8F1D09}"/>
              </a:ext>
            </a:extLst>
          </p:cNvPr>
          <p:cNvSpPr txBox="1"/>
          <p:nvPr/>
        </p:nvSpPr>
        <p:spPr>
          <a:xfrm>
            <a:off x="14217300" y="4446661"/>
            <a:ext cx="1692362" cy="982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000" spc="640" dirty="0">
                <a:latin typeface="+mj-lt"/>
                <a:rtl/>
              </a:rPr>
              <a:t>אחרי</a:t>
            </a: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37E6FD57-1E58-1C79-AB8B-37447DA85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4600" y="5412355"/>
            <a:ext cx="7849695" cy="3496163"/>
          </a:xfrm>
          <a:prstGeom prst="rect">
            <a:avLst/>
          </a:prstGeom>
        </p:spPr>
      </p:pic>
      <p:pic>
        <p:nvPicPr>
          <p:cNvPr id="21" name="תמונה 20">
            <a:extLst>
              <a:ext uri="{FF2B5EF4-FFF2-40B4-BE49-F238E27FC236}">
                <a16:creationId xmlns:a16="http://schemas.microsoft.com/office/drawing/2014/main" id="{C4C159EB-0564-FE87-9249-BDEC458940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645" y="5143500"/>
            <a:ext cx="7611537" cy="4191585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3CE90827-272E-7161-1AFB-4F01A2DCE6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742" y="3243915"/>
            <a:ext cx="13821558" cy="131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80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955343" y="5995553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11235232" y="1060055"/>
            <a:ext cx="6176060" cy="8208697"/>
          </a:xfrm>
          <a:custGeom>
            <a:avLst/>
            <a:gdLst/>
            <a:ahLst/>
            <a:cxnLst/>
            <a:rect l="l" t="t" r="r" b="b"/>
            <a:pathLst>
              <a:path w="6176060" h="8208697">
                <a:moveTo>
                  <a:pt x="0" y="0"/>
                </a:moveTo>
                <a:lnTo>
                  <a:pt x="6176060" y="0"/>
                </a:lnTo>
                <a:lnTo>
                  <a:pt x="6176060" y="8208697"/>
                </a:lnTo>
                <a:lnTo>
                  <a:pt x="0" y="82086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746" r="-49746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8" name="Group 8"/>
          <p:cNvGrpSpPr/>
          <p:nvPr/>
        </p:nvGrpSpPr>
        <p:grpSpPr>
          <a:xfrm>
            <a:off x="1955343" y="4562978"/>
            <a:ext cx="9610044" cy="1948998"/>
            <a:chOff x="0" y="0"/>
            <a:chExt cx="3682024" cy="7467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287387" y="4839994"/>
            <a:ext cx="1156649" cy="1173721"/>
          </a:xfrm>
          <a:custGeom>
            <a:avLst/>
            <a:gdLst/>
            <a:ahLst/>
            <a:cxnLst/>
            <a:rect l="l" t="t" r="r" b="b"/>
            <a:pathLst>
              <a:path w="1156649" h="1173721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2" name="Freeform 12"/>
          <p:cNvSpPr/>
          <p:nvPr/>
        </p:nvSpPr>
        <p:spPr>
          <a:xfrm>
            <a:off x="2142191" y="7210022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13" name="Group 13"/>
          <p:cNvGrpSpPr/>
          <p:nvPr/>
        </p:nvGrpSpPr>
        <p:grpSpPr>
          <a:xfrm>
            <a:off x="1955343" y="6944120"/>
            <a:ext cx="9610044" cy="1948998"/>
            <a:chOff x="0" y="0"/>
            <a:chExt cx="3682024" cy="74674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184951" y="7329247"/>
            <a:ext cx="1159455" cy="1178744"/>
          </a:xfrm>
          <a:custGeom>
            <a:avLst/>
            <a:gdLst/>
            <a:ahLst/>
            <a:cxnLst/>
            <a:rect l="l" t="t" r="r" b="b"/>
            <a:pathLst>
              <a:path w="1159455" h="1178744">
                <a:moveTo>
                  <a:pt x="0" y="0"/>
                </a:moveTo>
                <a:lnTo>
                  <a:pt x="1159455" y="0"/>
                </a:lnTo>
                <a:lnTo>
                  <a:pt x="1159455" y="1178744"/>
                </a:lnTo>
                <a:lnTo>
                  <a:pt x="0" y="11787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7" name="TextBox 17"/>
          <p:cNvSpPr txBox="1"/>
          <p:nvPr/>
        </p:nvSpPr>
        <p:spPr>
          <a:xfrm>
            <a:off x="3722051" y="7191609"/>
            <a:ext cx="7132181" cy="1558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0869" lvl="1" indent="-195435" algn="l">
              <a:lnSpc>
                <a:spcPts val="2498"/>
              </a:lnSpc>
              <a:buFont typeface="Arial"/>
              <a:buChar char="•"/>
            </a:pPr>
            <a:r>
              <a:rPr lang="en-US" sz="1810" spc="177">
                <a:solidFill>
                  <a:srgbClr val="231F20"/>
                </a:solidFill>
                <a:latin typeface="DM Sans"/>
              </a:rPr>
              <a:t>To transcend boundaries and emerge as the preeminent missile manufacturer on a global scale.</a:t>
            </a:r>
          </a:p>
          <a:p>
            <a:pPr marL="390869" lvl="1" indent="-195435" algn="l">
              <a:lnSpc>
                <a:spcPts val="2498"/>
              </a:lnSpc>
              <a:spcBef>
                <a:spcPct val="0"/>
              </a:spcBef>
              <a:buFont typeface="Arial"/>
              <a:buChar char="•"/>
            </a:pPr>
            <a:r>
              <a:rPr lang="en-US" sz="1810" spc="177">
                <a:solidFill>
                  <a:srgbClr val="231F20"/>
                </a:solidFill>
                <a:latin typeface="DM Sans"/>
              </a:rPr>
              <a:t>Lead the industry through a relentless pursuit of innovation, excellence, and ethical leadership.</a:t>
            </a:r>
          </a:p>
          <a:p>
            <a:pPr marL="0" lvl="0" indent="0" algn="l">
              <a:lnSpc>
                <a:spcPts val="2498"/>
              </a:lnSpc>
              <a:spcBef>
                <a:spcPct val="0"/>
              </a:spcBef>
            </a:pPr>
            <a:endParaRPr lang="en-US" sz="1810" spc="177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-2343470" y="702840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9" name="Freeform 19"/>
          <p:cNvSpPr/>
          <p:nvPr/>
        </p:nvSpPr>
        <p:spPr>
          <a:xfrm>
            <a:off x="1955343" y="3530131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20" name="Group 20"/>
          <p:cNvGrpSpPr/>
          <p:nvPr/>
        </p:nvGrpSpPr>
        <p:grpSpPr>
          <a:xfrm>
            <a:off x="1955343" y="2097556"/>
            <a:ext cx="9610044" cy="1948998"/>
            <a:chOff x="0" y="0"/>
            <a:chExt cx="3682024" cy="74674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2287387" y="2569617"/>
            <a:ext cx="1156649" cy="1059911"/>
          </a:xfrm>
          <a:custGeom>
            <a:avLst/>
            <a:gdLst/>
            <a:ahLst/>
            <a:cxnLst/>
            <a:rect l="l" t="t" r="r" b="b"/>
            <a:pathLst>
              <a:path w="1156649" h="1059911">
                <a:moveTo>
                  <a:pt x="0" y="0"/>
                </a:moveTo>
                <a:lnTo>
                  <a:pt x="1156649" y="0"/>
                </a:lnTo>
                <a:lnTo>
                  <a:pt x="1156649" y="1059911"/>
                </a:lnTo>
                <a:lnTo>
                  <a:pt x="0" y="10599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4" name="TextBox 24"/>
          <p:cNvSpPr txBox="1"/>
          <p:nvPr/>
        </p:nvSpPr>
        <p:spPr>
          <a:xfrm>
            <a:off x="1128508" y="99804"/>
            <a:ext cx="7416941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ABOUT US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722051" y="4800942"/>
            <a:ext cx="7132181" cy="1934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7690" lvl="1" indent="-173845" algn="l">
              <a:lnSpc>
                <a:spcPts val="2222"/>
              </a:lnSpc>
              <a:buFont typeface="Arial"/>
              <a:buChar char="•"/>
            </a:pPr>
            <a:r>
              <a:rPr lang="en-US" sz="1610" spc="157">
                <a:solidFill>
                  <a:srgbClr val="231F20"/>
                </a:solidFill>
                <a:latin typeface="DM Sans"/>
              </a:rPr>
              <a:t>To provide state-of-the-art missile technology, meticulously crafted to ensure the highest standards of national security.</a:t>
            </a:r>
          </a:p>
          <a:p>
            <a:pPr marL="347690" lvl="1" indent="-173845" algn="l">
              <a:lnSpc>
                <a:spcPts val="2222"/>
              </a:lnSpc>
              <a:spcBef>
                <a:spcPct val="0"/>
              </a:spcBef>
              <a:buFont typeface="Arial"/>
              <a:buChar char="•"/>
            </a:pPr>
            <a:r>
              <a:rPr lang="en-US" sz="1610" spc="157">
                <a:solidFill>
                  <a:srgbClr val="231F20"/>
                </a:solidFill>
                <a:latin typeface="DM Sans"/>
              </a:rPr>
              <a:t>Empower defense forces worldwide with cutting-edge weaponry, tailored to meet the challenges of modern warfare.</a:t>
            </a:r>
          </a:p>
          <a:p>
            <a:pPr marL="0" lvl="0" indent="0" algn="l">
              <a:lnSpc>
                <a:spcPts val="2222"/>
              </a:lnSpc>
              <a:spcBef>
                <a:spcPct val="0"/>
              </a:spcBef>
            </a:pPr>
            <a:endParaRPr lang="en-US" sz="1610" spc="157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3722051" y="2335520"/>
            <a:ext cx="7132181" cy="1658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22"/>
              </a:lnSpc>
              <a:spcBef>
                <a:spcPct val="0"/>
              </a:spcBef>
            </a:pPr>
            <a:r>
              <a:rPr lang="en-US" sz="1610" spc="157">
                <a:solidFill>
                  <a:srgbClr val="231F20"/>
                </a:solidFill>
                <a:latin typeface="DM Sans"/>
              </a:rPr>
              <a:t>Dr. Levin, a former military strategist, recognized the need for advanced missile technology to safeguard national security in an ever-evolving global landscape. With a small team of dedicated engineers, he laid the foundation for LEV &amp; MISSILES in a humble workshop, driven by a passion for innovation and a commitment to excellence.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68813" y="8688966"/>
            <a:ext cx="2218574" cy="1437361"/>
            <a:chOff x="0" y="0"/>
            <a:chExt cx="2958098" cy="1916481"/>
          </a:xfrm>
        </p:grpSpPr>
        <p:sp>
          <p:nvSpPr>
            <p:cNvPr id="28" name="TextBox 28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תמונה 23">
            <a:extLst>
              <a:ext uri="{FF2B5EF4-FFF2-40B4-BE49-F238E27FC236}">
                <a16:creationId xmlns:a16="http://schemas.microsoft.com/office/drawing/2014/main" id="{D0EA759F-E09D-A30E-E973-96D98AFD6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0" y="4807407"/>
            <a:ext cx="7441006" cy="511791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80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6530" spc="640" dirty="0">
                <a:solidFill>
                  <a:srgbClr val="FFFFFF"/>
                </a:solidFill>
                <a:latin typeface="+mj-lt"/>
                <a:rtl/>
              </a:rPr>
              <a:t>שלב ב – שאילתת </a:t>
            </a:r>
            <a:r>
              <a:rPr lang="en-US" sz="6530" spc="640" dirty="0">
                <a:solidFill>
                  <a:srgbClr val="FFFFFF"/>
                </a:solidFill>
                <a:latin typeface="+mj-lt"/>
                <a:rtl/>
              </a:rPr>
              <a:t>update</a:t>
            </a:r>
            <a:endParaRPr lang="he-IL" sz="6530" spc="640" dirty="0">
              <a:solidFill>
                <a:srgbClr val="FFFFFF"/>
              </a:solidFill>
              <a:latin typeface="+mj-lt"/>
              <a:rtl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8" name="TextBox 11">
            <a:extLst>
              <a:ext uri="{FF2B5EF4-FFF2-40B4-BE49-F238E27FC236}">
                <a16:creationId xmlns:a16="http://schemas.microsoft.com/office/drawing/2014/main" id="{1F42336F-33FA-1C81-58FC-C63AFBF2E0C0}"/>
              </a:ext>
            </a:extLst>
          </p:cNvPr>
          <p:cNvSpPr txBox="1"/>
          <p:nvPr/>
        </p:nvSpPr>
        <p:spPr>
          <a:xfrm>
            <a:off x="170162" y="2144179"/>
            <a:ext cx="18380162" cy="982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000" spc="640" dirty="0">
                <a:latin typeface="+mj-lt"/>
                <a:rtl/>
              </a:rPr>
              <a:t>עדכן את המומחיות של מהנדסים העובדים על פרויקט ספציפי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86CCF6CD-2084-55F3-C4F0-8BCCE0C966E7}"/>
              </a:ext>
            </a:extLst>
          </p:cNvPr>
          <p:cNvSpPr txBox="1"/>
          <p:nvPr/>
        </p:nvSpPr>
        <p:spPr>
          <a:xfrm>
            <a:off x="4294766" y="4770715"/>
            <a:ext cx="1692362" cy="982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000" spc="640" dirty="0">
                <a:latin typeface="+mj-lt"/>
                <a:rtl/>
              </a:rPr>
              <a:t>לפני</a:t>
            </a: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7DDC22B0-A5CA-8203-C9BD-25840A8F1D09}"/>
              </a:ext>
            </a:extLst>
          </p:cNvPr>
          <p:cNvSpPr txBox="1"/>
          <p:nvPr/>
        </p:nvSpPr>
        <p:spPr>
          <a:xfrm>
            <a:off x="13371492" y="3825022"/>
            <a:ext cx="1692362" cy="982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000" spc="640" dirty="0">
                <a:latin typeface="+mj-lt"/>
                <a:rtl/>
              </a:rPr>
              <a:t>אחרי</a:t>
            </a:r>
          </a:p>
        </p:txBody>
      </p:sp>
      <p:pic>
        <p:nvPicPr>
          <p:cNvPr id="16" name="תמונה 15">
            <a:extLst>
              <a:ext uri="{FF2B5EF4-FFF2-40B4-BE49-F238E27FC236}">
                <a16:creationId xmlns:a16="http://schemas.microsoft.com/office/drawing/2014/main" id="{0D6919B7-059D-114C-697B-0FE4B4B726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944" y="6023694"/>
            <a:ext cx="9296528" cy="2603512"/>
          </a:xfrm>
          <a:prstGeom prst="rect">
            <a:avLst/>
          </a:prstGeom>
        </p:spPr>
      </p:pic>
      <p:pic>
        <p:nvPicPr>
          <p:cNvPr id="20" name="תמונה 19">
            <a:extLst>
              <a:ext uri="{FF2B5EF4-FFF2-40B4-BE49-F238E27FC236}">
                <a16:creationId xmlns:a16="http://schemas.microsoft.com/office/drawing/2014/main" id="{7560FAC0-4BC8-0553-C5CE-9A2171570C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944" y="3205224"/>
            <a:ext cx="12139856" cy="117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847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תמונה 11">
            <a:extLst>
              <a:ext uri="{FF2B5EF4-FFF2-40B4-BE49-F238E27FC236}">
                <a16:creationId xmlns:a16="http://schemas.microsoft.com/office/drawing/2014/main" id="{1EA87041-5447-582A-8091-8E2836390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3422" y="4441768"/>
            <a:ext cx="7315200" cy="524074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80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6530" spc="640" dirty="0">
                <a:solidFill>
                  <a:srgbClr val="FFFFFF"/>
                </a:solidFill>
                <a:latin typeface="+mj-lt"/>
                <a:rtl/>
              </a:rPr>
              <a:t>שלב ב – שאילתת </a:t>
            </a:r>
            <a:r>
              <a:rPr lang="en-US" sz="6530" spc="640" dirty="0">
                <a:solidFill>
                  <a:srgbClr val="FFFFFF"/>
                </a:solidFill>
                <a:latin typeface="+mj-lt"/>
                <a:rtl/>
              </a:rPr>
              <a:t>update</a:t>
            </a:r>
            <a:endParaRPr lang="he-IL" sz="6530" spc="640" dirty="0">
              <a:solidFill>
                <a:srgbClr val="FFFFFF"/>
              </a:solidFill>
              <a:latin typeface="+mj-lt"/>
              <a:rtl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8" name="TextBox 11">
            <a:extLst>
              <a:ext uri="{FF2B5EF4-FFF2-40B4-BE49-F238E27FC236}">
                <a16:creationId xmlns:a16="http://schemas.microsoft.com/office/drawing/2014/main" id="{1F42336F-33FA-1C81-58FC-C63AFBF2E0C0}"/>
              </a:ext>
            </a:extLst>
          </p:cNvPr>
          <p:cNvSpPr txBox="1"/>
          <p:nvPr/>
        </p:nvSpPr>
        <p:spPr>
          <a:xfrm>
            <a:off x="170162" y="2144179"/>
            <a:ext cx="18380162" cy="982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000" spc="640" dirty="0">
                <a:latin typeface="+mj-lt"/>
                <a:rtl/>
              </a:rPr>
              <a:t>עדכן את תאריך העסקה של קציני בטיחות במחלקה ספציפית</a:t>
            </a: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E2F8497E-1276-6EDB-4F2F-B376AB2240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62" y="3227822"/>
            <a:ext cx="14811357" cy="119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5019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solidFill>
                  <a:srgbClr val="FFFFFF"/>
                </a:solidFill>
                <a:latin typeface="+mj-lt"/>
                <a:rtl/>
              </a:rPr>
              <a:t>שלב ב – שאילתת </a:t>
            </a:r>
            <a:r>
              <a:rPr lang="en-US" sz="4400" spc="640" dirty="0">
                <a:solidFill>
                  <a:srgbClr val="FFFFFF"/>
                </a:solidFill>
                <a:latin typeface="+mj-lt"/>
                <a:rtl/>
              </a:rPr>
              <a:t>Query with parameter </a:t>
            </a:r>
            <a:endParaRPr lang="he-IL" sz="4400" spc="640" dirty="0">
              <a:solidFill>
                <a:srgbClr val="FFFFFF"/>
              </a:solidFill>
              <a:latin typeface="+mj-lt"/>
              <a:rtl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8" name="TextBox 11">
            <a:extLst>
              <a:ext uri="{FF2B5EF4-FFF2-40B4-BE49-F238E27FC236}">
                <a16:creationId xmlns:a16="http://schemas.microsoft.com/office/drawing/2014/main" id="{1F42336F-33FA-1C81-58FC-C63AFBF2E0C0}"/>
              </a:ext>
            </a:extLst>
          </p:cNvPr>
          <p:cNvSpPr txBox="1"/>
          <p:nvPr/>
        </p:nvSpPr>
        <p:spPr>
          <a:xfrm>
            <a:off x="170162" y="2144179"/>
            <a:ext cx="18380162" cy="2136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000" spc="640" dirty="0">
                <a:latin typeface="+mj-lt"/>
                <a:rtl/>
              </a:rPr>
              <a:t>חפש פרויקטים לפי שם שאילתה זו מאפשרת למשתמש לחפש פרויקטים על סמך התאמת שמות חלקית.</a:t>
            </a: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7B6B1C5B-A4F7-99FB-F051-787DB047F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863" y="4463513"/>
            <a:ext cx="17126257" cy="1123261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43B8C3AF-A054-ED1B-F055-78B4C70244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600" y="5769561"/>
            <a:ext cx="5810944" cy="361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808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solidFill>
                  <a:srgbClr val="FFFFFF"/>
                </a:solidFill>
                <a:latin typeface="+mj-lt"/>
                <a:rtl/>
              </a:rPr>
              <a:t>שלב ב – שאילתת </a:t>
            </a:r>
            <a:r>
              <a:rPr lang="en-US" sz="4400" spc="640" dirty="0">
                <a:solidFill>
                  <a:srgbClr val="FFFFFF"/>
                </a:solidFill>
                <a:latin typeface="+mj-lt"/>
                <a:rtl/>
              </a:rPr>
              <a:t>Query with parameter </a:t>
            </a:r>
            <a:endParaRPr lang="he-IL" sz="4400" spc="640" dirty="0">
              <a:solidFill>
                <a:srgbClr val="FFFFFF"/>
              </a:solidFill>
              <a:latin typeface="+mj-lt"/>
              <a:rtl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8" name="TextBox 11">
            <a:extLst>
              <a:ext uri="{FF2B5EF4-FFF2-40B4-BE49-F238E27FC236}">
                <a16:creationId xmlns:a16="http://schemas.microsoft.com/office/drawing/2014/main" id="{1F42336F-33FA-1C81-58FC-C63AFBF2E0C0}"/>
              </a:ext>
            </a:extLst>
          </p:cNvPr>
          <p:cNvSpPr txBox="1"/>
          <p:nvPr/>
        </p:nvSpPr>
        <p:spPr>
          <a:xfrm>
            <a:off x="170162" y="2144179"/>
            <a:ext cx="18380162" cy="2136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000" spc="640" dirty="0">
                <a:latin typeface="+mj-lt"/>
                <a:rtl/>
              </a:rPr>
              <a:t>מהנדסים נשכרים לאחר תאריך מסוים שאילתה זו מאחזרת מהנדסים שנשכרו לאחר תאריך מוגדר.</a:t>
            </a: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84F7DA23-0A00-7CE4-B112-7BCDD092F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4600" y="5929746"/>
            <a:ext cx="5410431" cy="3340810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BDA84CE4-5924-7C1B-8A6B-B6610A9ACA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597" y="4236024"/>
            <a:ext cx="17475777" cy="124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4382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solidFill>
                  <a:srgbClr val="FFFFFF"/>
                </a:solidFill>
                <a:latin typeface="+mj-lt"/>
                <a:rtl/>
              </a:rPr>
              <a:t>שלב ב – שאילתת </a:t>
            </a:r>
            <a:r>
              <a:rPr lang="en-US" sz="4400" spc="640" dirty="0">
                <a:solidFill>
                  <a:srgbClr val="FFFFFF"/>
                </a:solidFill>
                <a:latin typeface="+mj-lt"/>
                <a:rtl/>
              </a:rPr>
              <a:t>Query with parameter </a:t>
            </a:r>
            <a:endParaRPr lang="he-IL" sz="4400" spc="640" dirty="0">
              <a:solidFill>
                <a:srgbClr val="FFFFFF"/>
              </a:solidFill>
              <a:latin typeface="+mj-lt"/>
              <a:rtl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8" name="TextBox 11">
            <a:extLst>
              <a:ext uri="{FF2B5EF4-FFF2-40B4-BE49-F238E27FC236}">
                <a16:creationId xmlns:a16="http://schemas.microsoft.com/office/drawing/2014/main" id="{1F42336F-33FA-1C81-58FC-C63AFBF2E0C0}"/>
              </a:ext>
            </a:extLst>
          </p:cNvPr>
          <p:cNvSpPr txBox="1"/>
          <p:nvPr/>
        </p:nvSpPr>
        <p:spPr>
          <a:xfrm>
            <a:off x="170162" y="2144179"/>
            <a:ext cx="18380162" cy="2113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2800" b="1" spc="640" dirty="0">
                <a:latin typeface="+mj-lt"/>
                <a:rtl/>
              </a:rPr>
              <a:t>שאילתה 3: סינון מנהלי פרויקטים לפי מחלקה עם ערך ברירת מחדל שאילתה זו מאחזרת מנהלי פרויקטים על סמך המחלקה שלהם, עם ערך ברירת המחדל של '1'.</a:t>
            </a: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BD892EDC-2494-75FE-19C0-610747E4DD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4663456"/>
            <a:ext cx="17297400" cy="1869000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57C5D3CA-8AD2-6724-FA52-B763838B66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0" y="5956496"/>
            <a:ext cx="5858487" cy="357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38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>
            <a:extLst>
              <a:ext uri="{FF2B5EF4-FFF2-40B4-BE49-F238E27FC236}">
                <a16:creationId xmlns:a16="http://schemas.microsoft.com/office/drawing/2014/main" id="{5B2402E6-9A5B-F52D-9B2A-11C5C226B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5" y="4835695"/>
            <a:ext cx="17805816" cy="143736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solidFill>
                  <a:srgbClr val="FFFFFF"/>
                </a:solidFill>
                <a:latin typeface="+mj-lt"/>
                <a:rtl/>
              </a:rPr>
              <a:t>שלב ב – שאילתת </a:t>
            </a:r>
            <a:r>
              <a:rPr lang="en-US" sz="4400" spc="640" dirty="0">
                <a:solidFill>
                  <a:srgbClr val="FFFFFF"/>
                </a:solidFill>
                <a:latin typeface="+mj-lt"/>
                <a:rtl/>
              </a:rPr>
              <a:t>Query with parameter </a:t>
            </a:r>
            <a:endParaRPr lang="he-IL" sz="4400" spc="640" dirty="0">
              <a:solidFill>
                <a:srgbClr val="FFFFFF"/>
              </a:solidFill>
              <a:latin typeface="+mj-lt"/>
              <a:rtl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8" name="TextBox 11">
            <a:extLst>
              <a:ext uri="{FF2B5EF4-FFF2-40B4-BE49-F238E27FC236}">
                <a16:creationId xmlns:a16="http://schemas.microsoft.com/office/drawing/2014/main" id="{1F42336F-33FA-1C81-58FC-C63AFBF2E0C0}"/>
              </a:ext>
            </a:extLst>
          </p:cNvPr>
          <p:cNvSpPr txBox="1"/>
          <p:nvPr/>
        </p:nvSpPr>
        <p:spPr>
          <a:xfrm>
            <a:off x="170162" y="2144179"/>
            <a:ext cx="18380162" cy="3290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000" spc="640" dirty="0">
                <a:latin typeface="+mj-lt"/>
                <a:rtl/>
              </a:rPr>
              <a:t>שאילתה 4: מיון מחלקות לפי שם עם תיבת סימון עבור סדר יורד</a:t>
            </a:r>
          </a:p>
          <a:p>
            <a:pPr algn="ctr" rtl="1">
              <a:lnSpc>
                <a:spcPts val="9012"/>
              </a:lnSpc>
            </a:pPr>
            <a:r>
              <a:rPr lang="he-IL" sz="4000" spc="640" dirty="0">
                <a:latin typeface="+mj-lt"/>
                <a:rtl/>
              </a:rPr>
              <a:t>-- שאילתה זו מאחזרת מחלקות ממוינות לפי שמן, עם אפשרות למיין בסדר יורד.</a:t>
            </a:r>
          </a:p>
        </p:txBody>
      </p:sp>
      <p:pic>
        <p:nvPicPr>
          <p:cNvPr id="19" name="תמונה 18">
            <a:extLst>
              <a:ext uri="{FF2B5EF4-FFF2-40B4-BE49-F238E27FC236}">
                <a16:creationId xmlns:a16="http://schemas.microsoft.com/office/drawing/2014/main" id="{B64D9A08-6A8E-E272-E3D0-6EC7337480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6827" y="6017609"/>
            <a:ext cx="5972860" cy="366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2047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solidFill>
                  <a:srgbClr val="FFFFFF"/>
                </a:solidFill>
                <a:latin typeface="+mj-lt"/>
                <a:rtl/>
              </a:rPr>
              <a:t>שלב ב – שאילתת </a:t>
            </a:r>
            <a:r>
              <a:rPr lang="en-US" sz="4400" spc="640" dirty="0">
                <a:solidFill>
                  <a:srgbClr val="FFFFFF"/>
                </a:solidFill>
                <a:latin typeface="+mj-lt"/>
                <a:rtl/>
              </a:rPr>
              <a:t>Query with parameter </a:t>
            </a:r>
            <a:endParaRPr lang="he-IL" sz="4400" spc="640" dirty="0">
              <a:solidFill>
                <a:srgbClr val="FFFFFF"/>
              </a:solidFill>
              <a:latin typeface="+mj-lt"/>
              <a:rtl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8" name="TextBox 11">
            <a:extLst>
              <a:ext uri="{FF2B5EF4-FFF2-40B4-BE49-F238E27FC236}">
                <a16:creationId xmlns:a16="http://schemas.microsoft.com/office/drawing/2014/main" id="{1F42336F-33FA-1C81-58FC-C63AFBF2E0C0}"/>
              </a:ext>
            </a:extLst>
          </p:cNvPr>
          <p:cNvSpPr txBox="1"/>
          <p:nvPr/>
        </p:nvSpPr>
        <p:spPr>
          <a:xfrm>
            <a:off x="170162" y="2144179"/>
            <a:ext cx="18380162" cy="2136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000" spc="640" dirty="0">
                <a:latin typeface="+mj-lt"/>
                <a:rtl/>
              </a:rPr>
              <a:t>שאילתה 5: סינון מהנדסים לפי התמחויות מרובות שאילתה זו מאפשרת לסנן מהנדסים על סמך התמחויות מרובות.</a:t>
            </a: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75D0E838-8524-196B-BFA5-444F8BBC2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4759538"/>
            <a:ext cx="16434260" cy="1246737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F91017B2-5FA0-CE82-D974-70885C5507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5220" y="6264725"/>
            <a:ext cx="5668070" cy="353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023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solidFill>
                  <a:srgbClr val="FFFFFF"/>
                </a:solidFill>
                <a:latin typeface="+mj-lt"/>
                <a:rtl/>
              </a:rPr>
              <a:t>שלב ב – אילוצים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pic>
        <p:nvPicPr>
          <p:cNvPr id="9" name="תמונה 8">
            <a:extLst>
              <a:ext uri="{FF2B5EF4-FFF2-40B4-BE49-F238E27FC236}">
                <a16:creationId xmlns:a16="http://schemas.microsoft.com/office/drawing/2014/main" id="{A6C8CBEA-4263-F12F-6D72-82C5EA6E98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800" y="3280563"/>
            <a:ext cx="15267021" cy="18802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DF067A-B637-02AB-E989-F35D2F47DA88}"/>
              </a:ext>
            </a:extLst>
          </p:cNvPr>
          <p:cNvSpPr txBox="1"/>
          <p:nvPr/>
        </p:nvSpPr>
        <p:spPr>
          <a:xfrm>
            <a:off x="170162" y="2144179"/>
            <a:ext cx="18380162" cy="94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en-US" sz="2000" b="1" spc="640" dirty="0" err="1">
                <a:latin typeface="+mj-lt"/>
                <a:rtl/>
              </a:rPr>
              <a:t>chk_project_dates</a:t>
            </a:r>
            <a:r>
              <a:rPr lang="en-US" sz="2000" b="1" spc="640" dirty="0">
                <a:latin typeface="+mj-lt"/>
                <a:rtl/>
              </a:rPr>
              <a:t> </a:t>
            </a:r>
            <a:r>
              <a:rPr lang="he-IL" sz="2000" b="1" spc="640" dirty="0">
                <a:latin typeface="+mj-lt"/>
                <a:rtl/>
              </a:rPr>
              <a:t>בטבלת </a:t>
            </a:r>
            <a:r>
              <a:rPr lang="en-US" sz="2000" b="1" spc="640" dirty="0">
                <a:latin typeface="+mj-lt"/>
                <a:rtl/>
              </a:rPr>
              <a:t>Projects </a:t>
            </a:r>
            <a:r>
              <a:rPr lang="he-IL" sz="2000" b="1" spc="640" dirty="0">
                <a:latin typeface="+mj-lt"/>
                <a:rtl/>
              </a:rPr>
              <a:t> מבטיח שתאריך הסיום של פרויקט מאוחר </a:t>
            </a:r>
            <a:r>
              <a:rPr lang="he-IL" sz="2000" b="1" spc="640" dirty="0" err="1">
                <a:latin typeface="+mj-lt"/>
                <a:rtl/>
              </a:rPr>
              <a:t>מתאריך_ההתחלה</a:t>
            </a:r>
            <a:r>
              <a:rPr lang="he-IL" sz="2000" b="1" spc="640" dirty="0">
                <a:latin typeface="+mj-lt"/>
                <a:rtl/>
              </a:rPr>
              <a:t>.</a:t>
            </a:r>
          </a:p>
        </p:txBody>
      </p:sp>
      <p:pic>
        <p:nvPicPr>
          <p:cNvPr id="20" name="תמונה 19">
            <a:extLst>
              <a:ext uri="{FF2B5EF4-FFF2-40B4-BE49-F238E27FC236}">
                <a16:creationId xmlns:a16="http://schemas.microsoft.com/office/drawing/2014/main" id="{71092A65-4216-5DF5-729D-77516C68C7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2047" y="6525155"/>
            <a:ext cx="4190640" cy="11633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דיו 20">
                <a:extLst>
                  <a:ext uri="{FF2B5EF4-FFF2-40B4-BE49-F238E27FC236}">
                    <a16:creationId xmlns:a16="http://schemas.microsoft.com/office/drawing/2014/main" id="{4DA17105-5AE2-5BB1-83BB-D8FDD3BED2EA}"/>
                  </a:ext>
                </a:extLst>
              </p14:cNvPr>
              <p14:cNvContentPartPr/>
              <p14:nvPr/>
            </p14:nvContentPartPr>
            <p14:xfrm>
              <a:off x="4805520" y="7843560"/>
              <a:ext cx="360" cy="360"/>
            </p14:xfrm>
          </p:contentPart>
        </mc:Choice>
        <mc:Fallback xmlns="">
          <p:pic>
            <p:nvPicPr>
              <p:cNvPr id="21" name="דיו 20">
                <a:extLst>
                  <a:ext uri="{FF2B5EF4-FFF2-40B4-BE49-F238E27FC236}">
                    <a16:creationId xmlns:a16="http://schemas.microsoft.com/office/drawing/2014/main" id="{4DA17105-5AE2-5BB1-83BB-D8FDD3BED2E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99400" y="783744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תמונה 21">
            <a:extLst>
              <a:ext uri="{FF2B5EF4-FFF2-40B4-BE49-F238E27FC236}">
                <a16:creationId xmlns:a16="http://schemas.microsoft.com/office/drawing/2014/main" id="{8822F9CA-3A53-E627-37DF-8D992A85DB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4600" y="5404046"/>
            <a:ext cx="7552517" cy="42659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דיו 22">
                <a:extLst>
                  <a:ext uri="{FF2B5EF4-FFF2-40B4-BE49-F238E27FC236}">
                    <a16:creationId xmlns:a16="http://schemas.microsoft.com/office/drawing/2014/main" id="{CB934693-1C3B-11C6-0210-E25F6068DCB9}"/>
                  </a:ext>
                </a:extLst>
              </p14:cNvPr>
              <p14:cNvContentPartPr/>
              <p14:nvPr/>
            </p14:nvContentPartPr>
            <p14:xfrm>
              <a:off x="2560200" y="5621820"/>
              <a:ext cx="2567520" cy="48240"/>
            </p14:xfrm>
          </p:contentPart>
        </mc:Choice>
        <mc:Fallback xmlns="">
          <p:pic>
            <p:nvPicPr>
              <p:cNvPr id="23" name="דיו 22">
                <a:extLst>
                  <a:ext uri="{FF2B5EF4-FFF2-40B4-BE49-F238E27FC236}">
                    <a16:creationId xmlns:a16="http://schemas.microsoft.com/office/drawing/2014/main" id="{CB934693-1C3B-11C6-0210-E25F6068DCB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54080" y="5615700"/>
                <a:ext cx="257976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דיו 23">
                <a:extLst>
                  <a:ext uri="{FF2B5EF4-FFF2-40B4-BE49-F238E27FC236}">
                    <a16:creationId xmlns:a16="http://schemas.microsoft.com/office/drawing/2014/main" id="{18A8F9EA-1584-85B0-10B9-F352828B89C1}"/>
                  </a:ext>
                </a:extLst>
              </p14:cNvPr>
              <p14:cNvContentPartPr/>
              <p14:nvPr/>
            </p14:nvContentPartPr>
            <p14:xfrm>
              <a:off x="7465200" y="8937060"/>
              <a:ext cx="741600" cy="247680"/>
            </p14:xfrm>
          </p:contentPart>
        </mc:Choice>
        <mc:Fallback xmlns="">
          <p:pic>
            <p:nvPicPr>
              <p:cNvPr id="24" name="דיו 23">
                <a:extLst>
                  <a:ext uri="{FF2B5EF4-FFF2-40B4-BE49-F238E27FC236}">
                    <a16:creationId xmlns:a16="http://schemas.microsoft.com/office/drawing/2014/main" id="{18A8F9EA-1584-85B0-10B9-F352828B89C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59080" y="8930940"/>
                <a:ext cx="753840" cy="25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29306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solidFill>
                  <a:srgbClr val="FFFFFF"/>
                </a:solidFill>
                <a:latin typeface="+mj-lt"/>
                <a:rtl/>
              </a:rPr>
              <a:t>שלב ב – אילוצים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4DF067A-B637-02AB-E989-F35D2F47DA88}"/>
              </a:ext>
            </a:extLst>
          </p:cNvPr>
          <p:cNvSpPr txBox="1"/>
          <p:nvPr/>
        </p:nvSpPr>
        <p:spPr>
          <a:xfrm>
            <a:off x="170162" y="2144179"/>
            <a:ext cx="18380162" cy="982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000" spc="640" dirty="0">
                <a:latin typeface="+mj-lt"/>
                <a:rtl/>
              </a:rPr>
              <a:t>מוודא שאורכו של שם המחלקה הוא לפחות 3 תווים.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FDFAF2CC-BD65-FF51-FD7A-EF688CC395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4047386"/>
            <a:ext cx="13308252" cy="1539388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35DC3039-935C-1395-F92A-C84F6FA1BC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55752" y="5867822"/>
            <a:ext cx="5257800" cy="14596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דיו 15">
                <a:extLst>
                  <a:ext uri="{FF2B5EF4-FFF2-40B4-BE49-F238E27FC236}">
                    <a16:creationId xmlns:a16="http://schemas.microsoft.com/office/drawing/2014/main" id="{8A3A1F1A-1E2E-9286-2BB5-F8F8A6423C4B}"/>
                  </a:ext>
                </a:extLst>
              </p14:cNvPr>
              <p14:cNvContentPartPr/>
              <p14:nvPr/>
            </p14:nvContentPartPr>
            <p14:xfrm>
              <a:off x="4869240" y="7901880"/>
              <a:ext cx="360" cy="360"/>
            </p14:xfrm>
          </p:contentPart>
        </mc:Choice>
        <mc:Fallback xmlns="">
          <p:pic>
            <p:nvPicPr>
              <p:cNvPr id="16" name="דיו 15">
                <a:extLst>
                  <a:ext uri="{FF2B5EF4-FFF2-40B4-BE49-F238E27FC236}">
                    <a16:creationId xmlns:a16="http://schemas.microsoft.com/office/drawing/2014/main" id="{8A3A1F1A-1E2E-9286-2BB5-F8F8A6423C4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63120" y="789576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תמונה 16">
            <a:extLst>
              <a:ext uri="{FF2B5EF4-FFF2-40B4-BE49-F238E27FC236}">
                <a16:creationId xmlns:a16="http://schemas.microsoft.com/office/drawing/2014/main" id="{3646BE26-7D32-1BFB-16FF-23988C8D7F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1200" y="5801255"/>
            <a:ext cx="7552517" cy="42659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דיו 17">
                <a:extLst>
                  <a:ext uri="{FF2B5EF4-FFF2-40B4-BE49-F238E27FC236}">
                    <a16:creationId xmlns:a16="http://schemas.microsoft.com/office/drawing/2014/main" id="{F8F12376-8D96-9350-47B5-5AE91AA482DA}"/>
                  </a:ext>
                </a:extLst>
              </p14:cNvPr>
              <p14:cNvContentPartPr/>
              <p14:nvPr/>
            </p14:nvContentPartPr>
            <p14:xfrm>
              <a:off x="2062320" y="6034200"/>
              <a:ext cx="2478240" cy="32760"/>
            </p14:xfrm>
          </p:contentPart>
        </mc:Choice>
        <mc:Fallback xmlns="">
          <p:pic>
            <p:nvPicPr>
              <p:cNvPr id="18" name="דיו 17">
                <a:extLst>
                  <a:ext uri="{FF2B5EF4-FFF2-40B4-BE49-F238E27FC236}">
                    <a16:creationId xmlns:a16="http://schemas.microsoft.com/office/drawing/2014/main" id="{F8F12376-8D96-9350-47B5-5AE91AA482D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56200" y="6028080"/>
                <a:ext cx="249048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דיו 18">
                <a:extLst>
                  <a:ext uri="{FF2B5EF4-FFF2-40B4-BE49-F238E27FC236}">
                    <a16:creationId xmlns:a16="http://schemas.microsoft.com/office/drawing/2014/main" id="{10EE7CD3-D6FC-0290-832F-19D90FA8A79F}"/>
                  </a:ext>
                </a:extLst>
              </p14:cNvPr>
              <p14:cNvContentPartPr/>
              <p14:nvPr/>
            </p14:nvContentPartPr>
            <p14:xfrm>
              <a:off x="6876240" y="8482560"/>
              <a:ext cx="1132920" cy="256320"/>
            </p14:xfrm>
          </p:contentPart>
        </mc:Choice>
        <mc:Fallback xmlns="">
          <p:pic>
            <p:nvPicPr>
              <p:cNvPr id="19" name="דיו 18">
                <a:extLst>
                  <a:ext uri="{FF2B5EF4-FFF2-40B4-BE49-F238E27FC236}">
                    <a16:creationId xmlns:a16="http://schemas.microsoft.com/office/drawing/2014/main" id="{10EE7CD3-D6FC-0290-832F-19D90FA8A79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70120" y="8476440"/>
                <a:ext cx="1145160" cy="26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47448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solidFill>
                  <a:srgbClr val="FFFFFF"/>
                </a:solidFill>
                <a:latin typeface="+mj-lt"/>
                <a:rtl/>
              </a:rPr>
              <a:t>שלב ב – אילוצים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4DF067A-B637-02AB-E989-F35D2F47DA88}"/>
              </a:ext>
            </a:extLst>
          </p:cNvPr>
          <p:cNvSpPr txBox="1"/>
          <p:nvPr/>
        </p:nvSpPr>
        <p:spPr>
          <a:xfrm>
            <a:off x="170162" y="2144179"/>
            <a:ext cx="18380162" cy="982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000" spc="640" dirty="0">
                <a:latin typeface="+mj-lt"/>
                <a:rtl/>
              </a:rPr>
              <a:t>מבטיח שהמומחיות של מהנדס אינה מחרוזת ריקה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517992E9-8BF7-2E29-8CFB-25A35A595C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926" y="3943845"/>
            <a:ext cx="17906144" cy="1718365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B8098988-ADC5-CF09-10AB-40B8548C9A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47106" y="5788637"/>
            <a:ext cx="5029200" cy="1396188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93507426-E4C5-7CFE-C80E-179BF3DBCB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4636" y="5820312"/>
            <a:ext cx="7552517" cy="42659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דיו 18">
                <a:extLst>
                  <a:ext uri="{FF2B5EF4-FFF2-40B4-BE49-F238E27FC236}">
                    <a16:creationId xmlns:a16="http://schemas.microsoft.com/office/drawing/2014/main" id="{B64ED7F9-5613-D1C4-A112-08264B6377A0}"/>
                  </a:ext>
                </a:extLst>
              </p14:cNvPr>
              <p14:cNvContentPartPr/>
              <p14:nvPr/>
            </p14:nvContentPartPr>
            <p14:xfrm>
              <a:off x="1501080" y="6033480"/>
              <a:ext cx="2590560" cy="78120"/>
            </p14:xfrm>
          </p:contentPart>
        </mc:Choice>
        <mc:Fallback xmlns="">
          <p:pic>
            <p:nvPicPr>
              <p:cNvPr id="19" name="דיו 18">
                <a:extLst>
                  <a:ext uri="{FF2B5EF4-FFF2-40B4-BE49-F238E27FC236}">
                    <a16:creationId xmlns:a16="http://schemas.microsoft.com/office/drawing/2014/main" id="{B64ED7F9-5613-D1C4-A112-08264B6377A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94960" y="6027360"/>
                <a:ext cx="260280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דיו 19">
                <a:extLst>
                  <a:ext uri="{FF2B5EF4-FFF2-40B4-BE49-F238E27FC236}">
                    <a16:creationId xmlns:a16="http://schemas.microsoft.com/office/drawing/2014/main" id="{7DE3FB11-8DF4-2FB2-DE5E-1BED65A24ADC}"/>
                  </a:ext>
                </a:extLst>
              </p14:cNvPr>
              <p14:cNvContentPartPr/>
              <p14:nvPr/>
            </p14:nvContentPartPr>
            <p14:xfrm>
              <a:off x="6329760" y="8741760"/>
              <a:ext cx="970200" cy="244080"/>
            </p14:xfrm>
          </p:contentPart>
        </mc:Choice>
        <mc:Fallback xmlns="">
          <p:pic>
            <p:nvPicPr>
              <p:cNvPr id="20" name="דיו 19">
                <a:extLst>
                  <a:ext uri="{FF2B5EF4-FFF2-40B4-BE49-F238E27FC236}">
                    <a16:creationId xmlns:a16="http://schemas.microsoft.com/office/drawing/2014/main" id="{7DE3FB11-8DF4-2FB2-DE5E-1BED65A24AD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23640" y="8735640"/>
                <a:ext cx="982440" cy="25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9362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5307472" y="6672678"/>
            <a:ext cx="7673056" cy="7673056"/>
          </a:xfrm>
          <a:custGeom>
            <a:avLst/>
            <a:gdLst/>
            <a:ahLst/>
            <a:cxnLst/>
            <a:rect l="l" t="t" r="r" b="b"/>
            <a:pathLst>
              <a:path w="7673056" h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8024816" y="5501099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>
            <a:off x="8663659" y="6071953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>
            <a:off x="11539534" y="737753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4510099" y="737753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12106315" y="7936159"/>
            <a:ext cx="1104804" cy="1121111"/>
          </a:xfrm>
          <a:custGeom>
            <a:avLst/>
            <a:gdLst/>
            <a:ahLst/>
            <a:cxnLst/>
            <a:rect l="l" t="t" r="r" b="b"/>
            <a:pathLst>
              <a:path w="1104804" h="1121111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10" name="Group 10"/>
          <p:cNvGrpSpPr/>
          <p:nvPr/>
        </p:nvGrpSpPr>
        <p:grpSpPr>
          <a:xfrm>
            <a:off x="1774426" y="3206190"/>
            <a:ext cx="3474003" cy="647719"/>
            <a:chOff x="0" y="0"/>
            <a:chExt cx="914964" cy="17059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  <a:ea typeface="DM Sans Bold"/>
                </a:rPr>
                <a:t>Objective n° 1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887170" y="1277407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</a:rPr>
              <a:t>GOALS AND OBJECTIVES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30975" y="4045241"/>
            <a:ext cx="3360904" cy="3315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7692" lvl="1" indent="-173846" algn="ctr">
              <a:lnSpc>
                <a:spcPts val="2222"/>
              </a:lnSpc>
              <a:buFont typeface="Arial"/>
              <a:buChar char="•"/>
            </a:pPr>
            <a:r>
              <a:rPr lang="en-US" sz="1610" spc="157">
                <a:solidFill>
                  <a:srgbClr val="231F20"/>
                </a:solidFill>
                <a:latin typeface="DM Sans Bold"/>
              </a:rPr>
              <a:t>Streamline Production Processes:</a:t>
            </a:r>
            <a:r>
              <a:rPr lang="en-US" sz="1610" spc="157">
                <a:solidFill>
                  <a:srgbClr val="231F20"/>
                </a:solidFill>
                <a:latin typeface="DM Sans"/>
              </a:rPr>
              <a:t> Implement lean manufacturing principles to identify and eliminate inefficiencies in the production line. Utilize automation and optimization techniques to reduce cycle times and improve throughput.</a:t>
            </a:r>
          </a:p>
          <a:p>
            <a:pPr algn="ctr">
              <a:lnSpc>
                <a:spcPts val="2222"/>
              </a:lnSpc>
              <a:spcBef>
                <a:spcPct val="0"/>
              </a:spcBef>
            </a:pPr>
            <a:endParaRPr lang="en-US" sz="1610" spc="157">
              <a:solidFill>
                <a:srgbClr val="231F20"/>
              </a:solidFill>
              <a:latin typeface="DM Sans"/>
            </a:endParaRPr>
          </a:p>
          <a:p>
            <a:pPr marL="0" lvl="0" indent="0" algn="ctr">
              <a:lnSpc>
                <a:spcPts val="2222"/>
              </a:lnSpc>
              <a:spcBef>
                <a:spcPct val="0"/>
              </a:spcBef>
            </a:pPr>
            <a:endParaRPr lang="en-US" sz="1610" spc="157">
              <a:solidFill>
                <a:srgbClr val="231F20"/>
              </a:solidFill>
              <a:latin typeface="DM Sans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7218805" y="3206190"/>
            <a:ext cx="3474003" cy="647719"/>
            <a:chOff x="0" y="0"/>
            <a:chExt cx="914964" cy="17059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  <a:ea typeface="DM Sans Bold"/>
                </a:rPr>
                <a:t>Objective n° 2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138875" y="4042536"/>
            <a:ext cx="6254887" cy="1382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22"/>
              </a:lnSpc>
              <a:spcBef>
                <a:spcPct val="0"/>
              </a:spcBef>
            </a:pPr>
            <a:r>
              <a:rPr lang="en-US" sz="1610" spc="157">
                <a:solidFill>
                  <a:srgbClr val="231F20"/>
                </a:solidFill>
                <a:latin typeface="DM Sans Bold"/>
              </a:rPr>
              <a:t>Minimize Errors:</a:t>
            </a:r>
            <a:r>
              <a:rPr lang="en-US" sz="1610" spc="157">
                <a:solidFill>
                  <a:srgbClr val="231F20"/>
                </a:solidFill>
                <a:latin typeface="DM Sans"/>
              </a:rPr>
              <a:t> Implement data validation rules and error-checking mechanisms to minimize inaccuracies in data entry and processing. Utilize machine learning algorithms to detect anomalies and flag potential errors before they escalate.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3284209" y="3206190"/>
            <a:ext cx="3474003" cy="647719"/>
            <a:chOff x="0" y="0"/>
            <a:chExt cx="914964" cy="170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  <a:ea typeface="DM Sans Bold"/>
                </a:rPr>
                <a:t>Objective n° 3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3340758" y="4045241"/>
            <a:ext cx="3360904" cy="3039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22"/>
              </a:lnSpc>
              <a:spcBef>
                <a:spcPct val="0"/>
              </a:spcBef>
            </a:pPr>
            <a:r>
              <a:rPr lang="en-US" sz="1610" spc="157">
                <a:solidFill>
                  <a:srgbClr val="231F20"/>
                </a:solidFill>
                <a:latin typeface="DM Sans Bold"/>
              </a:rPr>
              <a:t>Flexibility: </a:t>
            </a:r>
            <a:r>
              <a:rPr lang="en-US" sz="1610" spc="157">
                <a:solidFill>
                  <a:srgbClr val="231F20"/>
                </a:solidFill>
                <a:latin typeface="DM Sans"/>
              </a:rPr>
              <a:t>Adopt a flexible data model that can easily accommodate new modules, features, and business processes as the company evolves. Utilize cloud-based technologies and microservices architecture to facilitate seamless integration of new functionalities.</a:t>
            </a:r>
          </a:p>
        </p:txBody>
      </p:sp>
      <p:sp>
        <p:nvSpPr>
          <p:cNvPr id="23" name="Freeform 23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4" name="Freeform 24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25" name="Group 25"/>
          <p:cNvGrpSpPr/>
          <p:nvPr/>
        </p:nvGrpSpPr>
        <p:grpSpPr>
          <a:xfrm>
            <a:off x="15609194" y="8539620"/>
            <a:ext cx="2218574" cy="1437361"/>
            <a:chOff x="0" y="0"/>
            <a:chExt cx="2958098" cy="1916481"/>
          </a:xfrm>
        </p:grpSpPr>
        <p:sp>
          <p:nvSpPr>
            <p:cNvPr id="26" name="TextBox 26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27" name="Freeform 27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תמונה 16">
            <a:extLst>
              <a:ext uri="{FF2B5EF4-FFF2-40B4-BE49-F238E27FC236}">
                <a16:creationId xmlns:a16="http://schemas.microsoft.com/office/drawing/2014/main" id="{566EBB7F-D277-0BD0-1E47-EE5E35D23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5416561"/>
            <a:ext cx="7552517" cy="426594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solidFill>
                  <a:srgbClr val="FFFFFF"/>
                </a:solidFill>
                <a:latin typeface="+mj-lt"/>
                <a:rtl/>
              </a:rPr>
              <a:t>שלב ב – אילוצים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4DF067A-B637-02AB-E989-F35D2F47DA88}"/>
              </a:ext>
            </a:extLst>
          </p:cNvPr>
          <p:cNvSpPr txBox="1"/>
          <p:nvPr/>
        </p:nvSpPr>
        <p:spPr>
          <a:xfrm>
            <a:off x="170162" y="2144179"/>
            <a:ext cx="18380162" cy="982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000" spc="640" dirty="0">
                <a:latin typeface="+mj-lt"/>
                <a:rtl/>
              </a:rPr>
              <a:t>מגדיר ערך ברירת מחדל של 'בסיסי' עבור עמודת ההסמכה.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A3D0A31A-466F-C031-CD58-4501E1FA9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3576535"/>
            <a:ext cx="12015652" cy="1835725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2052C46A-FFDB-A0A2-8B3B-21FCEBD09F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18900" y="5412260"/>
            <a:ext cx="5316238" cy="14731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דיו 19">
                <a:extLst>
                  <a:ext uri="{FF2B5EF4-FFF2-40B4-BE49-F238E27FC236}">
                    <a16:creationId xmlns:a16="http://schemas.microsoft.com/office/drawing/2014/main" id="{FBC7F2F0-8B8D-45C6-A455-17C43149C985}"/>
                  </a:ext>
                </a:extLst>
              </p14:cNvPr>
              <p14:cNvContentPartPr/>
              <p14:nvPr/>
            </p14:nvContentPartPr>
            <p14:xfrm>
              <a:off x="1066800" y="5646420"/>
              <a:ext cx="2460600" cy="31680"/>
            </p14:xfrm>
          </p:contentPart>
        </mc:Choice>
        <mc:Fallback xmlns="">
          <p:pic>
            <p:nvPicPr>
              <p:cNvPr id="20" name="דיו 19">
                <a:extLst>
                  <a:ext uri="{FF2B5EF4-FFF2-40B4-BE49-F238E27FC236}">
                    <a16:creationId xmlns:a16="http://schemas.microsoft.com/office/drawing/2014/main" id="{FBC7F2F0-8B8D-45C6-A455-17C43149C9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60680" y="5640300"/>
                <a:ext cx="247284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14:cNvPr>
              <p14:cNvContentPartPr/>
              <p14:nvPr/>
            </p14:nvContentPartPr>
            <p14:xfrm>
              <a:off x="5966400" y="8793540"/>
              <a:ext cx="360" cy="360"/>
            </p14:xfrm>
          </p:contentPart>
        </mc:Choice>
        <mc:Fallback xmlns="">
          <p:pic>
            <p:nvPicPr>
              <p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60280" y="878742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" name="דיו 21">
                <a:extLst>
                  <a:ext uri="{FF2B5EF4-FFF2-40B4-BE49-F238E27FC236}">
                    <a16:creationId xmlns:a16="http://schemas.microsoft.com/office/drawing/2014/main" id="{7090500F-9375-2604-400B-82E6C053C9F9}"/>
                  </a:ext>
                </a:extLst>
              </p14:cNvPr>
              <p14:cNvContentPartPr/>
              <p14:nvPr/>
            </p14:nvContentPartPr>
            <p14:xfrm>
              <a:off x="5865960" y="9112860"/>
              <a:ext cx="1283400" cy="322920"/>
            </p14:xfrm>
          </p:contentPart>
        </mc:Choice>
        <mc:Fallback xmlns="">
          <p:pic>
            <p:nvPicPr>
              <p:cNvPr id="22" name="דיו 21">
                <a:extLst>
                  <a:ext uri="{FF2B5EF4-FFF2-40B4-BE49-F238E27FC236}">
                    <a16:creationId xmlns:a16="http://schemas.microsoft.com/office/drawing/2014/main" id="{7090500F-9375-2604-400B-82E6C053C9F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59840" y="9106740"/>
                <a:ext cx="1295640" cy="33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13078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solidFill>
                  <a:srgbClr val="FFFFFF"/>
                </a:solidFill>
                <a:latin typeface="+mj-lt"/>
                <a:rtl/>
              </a:rPr>
              <a:t>גיבוי 2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14:cNvPr>
              <p14:cNvContentPartPr/>
              <p14:nvPr/>
            </p14:nvContentPartPr>
            <p14:xfrm>
              <a:off x="5966400" y="8793540"/>
              <a:ext cx="360" cy="360"/>
            </p14:xfrm>
          </p:contentPart>
        </mc:Choice>
        <mc:Fallback xmlns="">
          <p:pic>
            <p:nvPicPr>
              <p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60280" y="878742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תמונה 8">
            <a:extLst>
              <a:ext uri="{FF2B5EF4-FFF2-40B4-BE49-F238E27FC236}">
                <a16:creationId xmlns:a16="http://schemas.microsoft.com/office/drawing/2014/main" id="{C129461C-7203-9195-0BD4-3DDE240057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626" y="2425990"/>
            <a:ext cx="6709573" cy="4011969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7ECD2820-5653-484F-3CC5-1A030168D9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7642" y="2866458"/>
            <a:ext cx="9368150" cy="1972242"/>
          </a:xfrm>
          <a:prstGeom prst="rect">
            <a:avLst/>
          </a:prstGeom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4C069D5F-0EEC-AE35-14DA-F1250F39FD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0119" y="4856157"/>
            <a:ext cx="9368150" cy="449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447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solidFill>
                  <a:srgbClr val="FFFFFF"/>
                </a:solidFill>
                <a:latin typeface="+mj-lt"/>
                <a:rtl/>
              </a:rPr>
              <a:t>חלק ג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14:cNvPr>
              <p14:cNvContentPartPr/>
              <p14:nvPr/>
            </p14:nvContentPartPr>
            <p14:xfrm>
              <a:off x="5966400" y="8793540"/>
              <a:ext cx="360" cy="360"/>
            </p14:xfrm>
          </p:contentPart>
        </mc:Choice>
        <mc:Fallback xmlns="">
          <p:pic>
            <p:nvPicPr>
              <p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60280" y="8787420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02662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1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solidFill>
                  <a:srgbClr val="FFFFFF"/>
                </a:solidFill>
                <a:latin typeface="+mj-lt"/>
                <a:rtl/>
              </a:rPr>
              <a:t>חלק ג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14:cNvPr>
              <p14:cNvContentPartPr/>
              <p14:nvPr/>
            </p14:nvContentPartPr>
            <p14:xfrm>
              <a:off x="5966400" y="8793540"/>
              <a:ext cx="360" cy="360"/>
            </p14:xfrm>
          </p:contentPart>
        </mc:Choice>
        <mc:Fallback>
          <p:pic>
            <p:nvPicPr>
              <p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60280" y="878742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1">
            <a:extLst>
              <a:ext uri="{FF2B5EF4-FFF2-40B4-BE49-F238E27FC236}">
                <a16:creationId xmlns:a16="http://schemas.microsoft.com/office/drawing/2014/main" id="{D87B4E26-7DE6-67C2-7254-6B3C53915002}"/>
              </a:ext>
            </a:extLst>
          </p:cNvPr>
          <p:cNvSpPr txBox="1"/>
          <p:nvPr/>
        </p:nvSpPr>
        <p:spPr>
          <a:xfrm>
            <a:off x="2582817" y="5143500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latin typeface="+mj-lt"/>
                <a:rtl/>
              </a:rPr>
              <a:t>פונקציות</a:t>
            </a:r>
          </a:p>
        </p:txBody>
      </p:sp>
    </p:spTree>
    <p:extLst>
      <p:ext uri="{BB962C8B-B14F-4D97-AF65-F5344CB8AC3E}">
        <p14:creationId xmlns:p14="http://schemas.microsoft.com/office/powerpoint/2010/main" val="19729281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solidFill>
                  <a:srgbClr val="FFFFFF"/>
                </a:solidFill>
                <a:latin typeface="+mj-lt"/>
                <a:rtl/>
              </a:rPr>
              <a:t>פונקציה ראשונה 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14:cNvPr>
              <p14:cNvContentPartPr/>
              <p14:nvPr/>
            </p14:nvContentPartPr>
            <p14:xfrm>
              <a:off x="5966400" y="8793540"/>
              <a:ext cx="360" cy="360"/>
            </p14:xfrm>
          </p:contentPart>
        </mc:Choice>
        <mc:Fallback>
          <p:pic>
            <p:nvPicPr>
              <p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60280" y="878742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C8861486-677E-81F7-1101-FB071341A4D1}"/>
              </a:ext>
            </a:extLst>
          </p:cNvPr>
          <p:cNvSpPr txBox="1"/>
          <p:nvPr/>
        </p:nvSpPr>
        <p:spPr>
          <a:xfrm>
            <a:off x="17297400" y="7884288"/>
            <a:ext cx="5131896" cy="54347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7C19A468-AABF-9029-9659-07BF127827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07478" y="2691601"/>
            <a:ext cx="6884496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שם הפונקציה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count_engineers_in_project</a:t>
            </a:r>
            <a:endParaRPr kumimoji="0" lang="he-IL" altLang="he-I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פרמטר קלט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p_project_id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- מזהה הפרויקט</a:t>
            </a:r>
            <a:endParaRPr kumimoji="0" lang="he-IL" altLang="he-I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פלט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מספר המהנדסים בפרויקט או ערך שגיאה במקרה של תקלה.</a:t>
            </a: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altLang="he-IL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תיאור הפונקציה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פונקציה זו סופרת את מספר המהנדסים בפרויקט מסוים באמצעות שימוש ב-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Ref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Cursor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היא מבצעת שאילתה לטבלת 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Engineers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פותחת את ה-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Cursor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ומבצעת לולאה על התוצאות כדי לספור את מספר השורות. אם לא נמצא פרויקט עם המזהה הנתון, הפונקציה מחזירה 0, ואם ישנה תקלה אחרת, הפונקציה מחזירה -1.</a:t>
            </a:r>
            <a:endParaRPr kumimoji="0" lang="he-IL" altLang="he-I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7" name="תמונה 16">
            <a:extLst>
              <a:ext uri="{FF2B5EF4-FFF2-40B4-BE49-F238E27FC236}">
                <a16:creationId xmlns:a16="http://schemas.microsoft.com/office/drawing/2014/main" id="{C3C47A27-BB7E-02D6-03C5-F67B90B777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026" y="2668741"/>
            <a:ext cx="10741746" cy="636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349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solidFill>
                  <a:srgbClr val="FFFFFF"/>
                </a:solidFill>
                <a:latin typeface="+mj-lt"/>
                <a:rtl/>
              </a:rPr>
              <a:t>פונקציה שניה 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14:cNvPr>
              <p14:cNvContentPartPr/>
              <p14:nvPr/>
            </p14:nvContentPartPr>
            <p14:xfrm>
              <a:off x="5966400" y="8793540"/>
              <a:ext cx="360" cy="360"/>
            </p14:xfrm>
          </p:contentPart>
        </mc:Choice>
        <mc:Fallback xmlns="">
          <p:pic>
            <p:nvPicPr>
              <p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60280" y="878742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תמונה 7">
            <a:extLst>
              <a:ext uri="{FF2B5EF4-FFF2-40B4-BE49-F238E27FC236}">
                <a16:creationId xmlns:a16="http://schemas.microsoft.com/office/drawing/2014/main" id="{5C9566EC-E042-2BFE-FC58-1114F4DB6A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104" y="2974613"/>
            <a:ext cx="10766592" cy="6477000"/>
          </a:xfrm>
          <a:prstGeom prst="rect">
            <a:avLst/>
          </a:prstGeom>
        </p:spPr>
      </p:pic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C8861486-677E-81F7-1101-FB071341A4D1}"/>
              </a:ext>
            </a:extLst>
          </p:cNvPr>
          <p:cNvSpPr txBox="1"/>
          <p:nvPr/>
        </p:nvSpPr>
        <p:spPr>
          <a:xfrm>
            <a:off x="17297400" y="7884288"/>
            <a:ext cx="5131896" cy="54347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7CEFD679-6C2E-6799-4FC4-19F44BBFB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2604" y="3558146"/>
            <a:ext cx="807937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altLang="he-IL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פונקציה לחישוב משך פרויקט בימים</a:t>
            </a: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שם הפונקציה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calc_project_duration</a:t>
            </a:r>
            <a:endParaRPr kumimoji="0" lang="he-IL" altLang="he-IL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פרמטר קלט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p_project_id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- מזהה הפרויקט</a:t>
            </a:r>
            <a:endParaRPr kumimoji="0" lang="he-IL" altLang="he-IL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פלט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מספר הימים בין תאריך התחלה לתאריך סיום של הפרויקט או ערכי שגיאה במקרה של תקלה.</a:t>
            </a: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altLang="he-IL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תיאור הפונקציה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פונקציה זו מחשבת את משך הזמן (בימים)</a:t>
            </a:r>
            <a:r>
              <a:rPr lang="he-IL" altLang="he-IL" sz="2400" dirty="0">
                <a:latin typeface="Arial" panose="020B0604020202020204" pitchFamily="34" charset="0"/>
              </a:rPr>
              <a:t> 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בין תאריך התחלה לתאריך סיום של פרויקט מסוים. </a:t>
            </a:r>
            <a:br>
              <a:rPr kumimoji="0" lang="en-US" altLang="he-I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היא מבצעת שאילתה לטבלת </a:t>
            </a: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Projects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ומחזירה את ההפרש בין התאריכים. </a:t>
            </a:r>
            <a:br>
              <a:rPr kumimoji="0" lang="en-US" altLang="he-I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אם לא נמצא פרויקט עם המזהה הנתון, </a:t>
            </a: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הפונקציה מחזירה -1, ואם ישנה תקלה אחרת, הפונקציה מחזירה -2.</a:t>
            </a:r>
            <a:endParaRPr kumimoji="0" lang="he-IL" altLang="he-IL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855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1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solidFill>
                  <a:srgbClr val="FFFFFF"/>
                </a:solidFill>
                <a:latin typeface="+mj-lt"/>
                <a:rtl/>
              </a:rPr>
              <a:t>חלק ג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14:cNvPr>
              <p14:cNvContentPartPr/>
              <p14:nvPr/>
            </p14:nvContentPartPr>
            <p14:xfrm>
              <a:off x="5966400" y="8793540"/>
              <a:ext cx="360" cy="360"/>
            </p14:xfrm>
          </p:contentPart>
        </mc:Choice>
        <mc:Fallback>
          <p:pic>
            <p:nvPicPr>
              <p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60280" y="878742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1">
            <a:extLst>
              <a:ext uri="{FF2B5EF4-FFF2-40B4-BE49-F238E27FC236}">
                <a16:creationId xmlns:a16="http://schemas.microsoft.com/office/drawing/2014/main" id="{D87B4E26-7DE6-67C2-7254-6B3C53915002}"/>
              </a:ext>
            </a:extLst>
          </p:cNvPr>
          <p:cNvSpPr txBox="1"/>
          <p:nvPr/>
        </p:nvSpPr>
        <p:spPr>
          <a:xfrm>
            <a:off x="2582817" y="5143500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latin typeface="+mj-lt"/>
                <a:rtl/>
              </a:rPr>
              <a:t>פרוצדורות</a:t>
            </a:r>
          </a:p>
        </p:txBody>
      </p:sp>
    </p:spTree>
    <p:extLst>
      <p:ext uri="{BB962C8B-B14F-4D97-AF65-F5344CB8AC3E}">
        <p14:creationId xmlns:p14="http://schemas.microsoft.com/office/powerpoint/2010/main" val="15495906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solidFill>
                  <a:srgbClr val="FFFFFF"/>
                </a:solidFill>
                <a:latin typeface="+mj-lt"/>
                <a:rtl/>
              </a:rPr>
              <a:t>פרוצדורה ראשונה 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14:cNvPr>
              <p14:cNvContentPartPr/>
              <p14:nvPr/>
            </p14:nvContentPartPr>
            <p14:xfrm>
              <a:off x="5966400" y="8793540"/>
              <a:ext cx="360" cy="360"/>
            </p14:xfrm>
          </p:contentPart>
        </mc:Choice>
        <mc:Fallback>
          <p:pic>
            <p:nvPicPr>
              <p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60280" y="878742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C8861486-677E-81F7-1101-FB071341A4D1}"/>
              </a:ext>
            </a:extLst>
          </p:cNvPr>
          <p:cNvSpPr txBox="1"/>
          <p:nvPr/>
        </p:nvSpPr>
        <p:spPr>
          <a:xfrm>
            <a:off x="17297400" y="7884288"/>
            <a:ext cx="5131896" cy="54347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ADFF92-6561-B4F7-478C-3E00BFBC6A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02643" y="2974613"/>
            <a:ext cx="6189331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altLang="he-IL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פרוצדורה להוספת מהנדס חדש עם לולאה</a:t>
            </a: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שם הפרוצדורה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add_engineer</a:t>
            </a:r>
            <a:endParaRPr kumimoji="0" lang="he-IL" altLang="he-IL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פרמטרי קלט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p_engineer_id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מזהה המהנדס</a:t>
            </a:r>
            <a:endParaRPr kumimoji="0" lang="he-IL" altLang="he-IL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p_first_name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שם פרטי של המהנדס</a:t>
            </a:r>
            <a:endParaRPr kumimoji="0" lang="he-IL" altLang="he-IL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p_last_name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שם משפחה של המהנדס</a:t>
            </a:r>
            <a:endParaRPr kumimoji="0" lang="he-IL" altLang="he-IL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p_specialty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התמחות המהנדס</a:t>
            </a:r>
            <a:endParaRPr kumimoji="0" lang="he-IL" altLang="he-IL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p_project_id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מזהה הפרויקט</a:t>
            </a:r>
            <a:endParaRPr kumimoji="0" lang="he-IL" altLang="he-IL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p_hire_date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תאריך התחלת עבודה</a:t>
            </a:r>
            <a:endParaRPr kumimoji="0" lang="he-IL" altLang="he-IL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altLang="he-IL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תיאור הפרוצדורה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פרוצדורה זו מוסיפה מהנדס חדש לטבלת </a:t>
            </a: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Engineers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היא כוללת לולאה שמנסה להוסיף שלושה מהנדסים עם מזהים עוקבים. אם ההוספה נכשלת, הפרוצדורה מטפלת בשגיאה ומנסה להוסיף את המהנדס הבא בלולאה.</a:t>
            </a:r>
            <a:endParaRPr kumimoji="0" lang="he-IL" altLang="he-IL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71B2911E-88EC-0814-CB68-7F4D223A9D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892" y="2838128"/>
            <a:ext cx="11403016" cy="634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3546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solidFill>
                  <a:srgbClr val="FFFFFF"/>
                </a:solidFill>
                <a:latin typeface="+mj-lt"/>
                <a:rtl/>
              </a:rPr>
              <a:t>פרוצדורה שניה 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14:cNvPr>
              <p14:cNvContentPartPr/>
              <p14:nvPr/>
            </p14:nvContentPartPr>
            <p14:xfrm>
              <a:off x="5966400" y="8793540"/>
              <a:ext cx="360" cy="360"/>
            </p14:xfrm>
          </p:contentPart>
        </mc:Choice>
        <mc:Fallback>
          <p:pic>
            <p:nvPicPr>
              <p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60280" y="878742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C8861486-677E-81F7-1101-FB071341A4D1}"/>
              </a:ext>
            </a:extLst>
          </p:cNvPr>
          <p:cNvSpPr txBox="1"/>
          <p:nvPr/>
        </p:nvSpPr>
        <p:spPr>
          <a:xfrm>
            <a:off x="17297400" y="7884288"/>
            <a:ext cx="5131896" cy="54347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51393F2-B0E7-6607-5AF6-C956CA5E20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6800" y="2442452"/>
            <a:ext cx="5363560" cy="6124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 rtl="1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he-IL" altLang="he-I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r" rt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he-IL" altLang="he-IL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שם הפרוצדורה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update_project_end_date</a:t>
            </a:r>
            <a:endParaRPr kumimoji="0" lang="he-IL" altLang="he-I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algn="r" rt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he-IL" altLang="he-IL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פרמטרי קלט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algn="r" rt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p_project_id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מזהה הפרויקט</a:t>
            </a:r>
            <a:endParaRPr kumimoji="0" lang="he-IL" altLang="he-I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r" rt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p_end_date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תאריך סיום חדש</a:t>
            </a:r>
            <a:endParaRPr kumimoji="0" lang="he-IL" altLang="he-I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r" rt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he-IL" altLang="he-IL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תיאור הפרוצדורה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פרוצדורה זו מעדכנת את תאריך הסיום של פרויקט בטבלת 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Projects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היא משתמשת ב-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Cursor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כדי לוודא שהפרויקט קיים. אם הפרויקט לא נמצא, היא מדפיסה הודעה מתאימה. אם יש בעיה בעדכון, היא מטפלת בשגיאה ומדפיסה הודעת שגיאה.</a:t>
            </a:r>
            <a:endParaRPr kumimoji="0" lang="he-IL" altLang="he-I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תמונה 15">
            <a:extLst>
              <a:ext uri="{FF2B5EF4-FFF2-40B4-BE49-F238E27FC236}">
                <a16:creationId xmlns:a16="http://schemas.microsoft.com/office/drawing/2014/main" id="{504B18B4-633C-3041-78C8-6662953182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5198" y="2577909"/>
            <a:ext cx="9402403" cy="743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446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1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solidFill>
                  <a:srgbClr val="FFFFFF"/>
                </a:solidFill>
                <a:latin typeface="+mj-lt"/>
                <a:rtl/>
              </a:rPr>
              <a:t>חלק ג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14:cNvPr>
              <p14:cNvContentPartPr/>
              <p14:nvPr/>
            </p14:nvContentPartPr>
            <p14:xfrm>
              <a:off x="5966400" y="8793540"/>
              <a:ext cx="360" cy="360"/>
            </p14:xfrm>
          </p:contentPart>
        </mc:Choice>
        <mc:Fallback>
          <p:pic>
            <p:nvPicPr>
              <p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60280" y="878742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1">
            <a:extLst>
              <a:ext uri="{FF2B5EF4-FFF2-40B4-BE49-F238E27FC236}">
                <a16:creationId xmlns:a16="http://schemas.microsoft.com/office/drawing/2014/main" id="{D87B4E26-7DE6-67C2-7254-6B3C53915002}"/>
              </a:ext>
            </a:extLst>
          </p:cNvPr>
          <p:cNvSpPr txBox="1"/>
          <p:nvPr/>
        </p:nvSpPr>
        <p:spPr>
          <a:xfrm>
            <a:off x="2582817" y="5143500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latin typeface="+mj-lt"/>
                <a:rtl/>
              </a:rPr>
              <a:t>תוכניות ראשיות</a:t>
            </a:r>
          </a:p>
        </p:txBody>
      </p:sp>
    </p:spTree>
    <p:extLst>
      <p:ext uri="{BB962C8B-B14F-4D97-AF65-F5344CB8AC3E}">
        <p14:creationId xmlns:p14="http://schemas.microsoft.com/office/powerpoint/2010/main" val="352016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7671963" y="3268302"/>
            <a:ext cx="8593515" cy="5841069"/>
          </a:xfrm>
          <a:custGeom>
            <a:avLst/>
            <a:gdLst/>
            <a:ahLst/>
            <a:cxnLst/>
            <a:rect l="l" t="t" r="r" b="b"/>
            <a:pathLst>
              <a:path w="8593515" h="5841069">
                <a:moveTo>
                  <a:pt x="0" y="0"/>
                </a:moveTo>
                <a:lnTo>
                  <a:pt x="8593515" y="0"/>
                </a:lnTo>
                <a:lnTo>
                  <a:pt x="8593515" y="5841070"/>
                </a:lnTo>
                <a:lnTo>
                  <a:pt x="0" y="58410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TextBox 9"/>
          <p:cNvSpPr txBox="1"/>
          <p:nvPr/>
        </p:nvSpPr>
        <p:spPr>
          <a:xfrm>
            <a:off x="2382468" y="1232286"/>
            <a:ext cx="12214553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  <a:ea typeface="Oswald Bold"/>
              </a:rPr>
              <a:t>ERD - ENGINE﻿ERS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3478" y="3887606"/>
            <a:ext cx="4783191" cy="3860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800" spc="274">
                <a:solidFill>
                  <a:srgbClr val="010101"/>
                </a:solidFill>
                <a:latin typeface="Oswald Bold"/>
              </a:rPr>
              <a:t>ENGINEERS: ENGINEERS DESIGN, DEVELOP, AND MAINTAIN SYSTEMS OR STRUCTURES, OFTEN SPECIALIZING IN FIELDS LIKE SOFTWARE, ELECTRICAL, OR MECHANICAL ENGINEERING.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3" name="Freeform 13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solidFill>
                  <a:srgbClr val="FFFFFF"/>
                </a:solidFill>
                <a:latin typeface="+mj-lt"/>
                <a:rtl/>
              </a:rPr>
              <a:t>תוכנית ראשית ראשונה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14:cNvPr>
              <p14:cNvContentPartPr/>
              <p14:nvPr/>
            </p14:nvContentPartPr>
            <p14:xfrm>
              <a:off x="5966400" y="8793540"/>
              <a:ext cx="360" cy="360"/>
            </p14:xfrm>
          </p:contentPart>
        </mc:Choice>
        <mc:Fallback>
          <p:pic>
            <p:nvPicPr>
              <p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60280" y="878742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C8861486-677E-81F7-1101-FB071341A4D1}"/>
              </a:ext>
            </a:extLst>
          </p:cNvPr>
          <p:cNvSpPr txBox="1"/>
          <p:nvPr/>
        </p:nvSpPr>
        <p:spPr>
          <a:xfrm>
            <a:off x="17297400" y="7884288"/>
            <a:ext cx="5131896" cy="54347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FDF1ACF6-67C5-5206-2EA8-30CE38E778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800" y="2634601"/>
            <a:ext cx="12358619" cy="5269902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3DF276F0-96BE-7FF2-30E0-088B643AD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20542" y="3294569"/>
            <a:ext cx="4343400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altLang="he-IL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תיאור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תוכנית זו מזמנת את הפונקציה 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calc_project_duration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ואת הפרוצדורה </a:t>
            </a:r>
            <a:r>
              <a:rPr kumimoji="0" lang="he-IL" altLang="he-IL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add_engineer</a:t>
            </a:r>
            <a:r>
              <a:rPr kumimoji="0" lang="he-IL" altLang="he-IL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היא מחשבת את משך הפרויקט ומוסיפה מהנדסים חדשים. </a:t>
            </a:r>
            <a:endParaRPr kumimoji="0" lang="he-IL" altLang="he-I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תמונה 19">
            <a:extLst>
              <a:ext uri="{FF2B5EF4-FFF2-40B4-BE49-F238E27FC236}">
                <a16:creationId xmlns:a16="http://schemas.microsoft.com/office/drawing/2014/main" id="{551D2E02-C24E-A9B2-1F57-AA98A4DD5C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116" y="7327560"/>
            <a:ext cx="13526307" cy="2648790"/>
          </a:xfrm>
          <a:prstGeom prst="rect">
            <a:avLst/>
          </a:prstGeom>
        </p:spPr>
      </p:pic>
      <p:pic>
        <p:nvPicPr>
          <p:cNvPr id="18" name="תמונה 17">
            <a:extLst>
              <a:ext uri="{FF2B5EF4-FFF2-40B4-BE49-F238E27FC236}">
                <a16:creationId xmlns:a16="http://schemas.microsoft.com/office/drawing/2014/main" id="{7D8D243C-2134-2B79-27AB-C12F064FA2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8121" y="6803116"/>
            <a:ext cx="6043797" cy="279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6339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תמונה 15">
            <a:extLst>
              <a:ext uri="{FF2B5EF4-FFF2-40B4-BE49-F238E27FC236}">
                <a16:creationId xmlns:a16="http://schemas.microsoft.com/office/drawing/2014/main" id="{DD449A0B-5A5F-B635-48F0-B7D2E38B1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1" y="2590066"/>
            <a:ext cx="12831290" cy="443712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solidFill>
                  <a:srgbClr val="FFFFFF"/>
                </a:solidFill>
                <a:latin typeface="+mj-lt"/>
                <a:rtl/>
              </a:rPr>
              <a:t>תוכנית ראשית שניה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14:cNvPr>
              <p14:cNvContentPartPr/>
              <p14:nvPr/>
            </p14:nvContentPartPr>
            <p14:xfrm>
              <a:off x="5966400" y="8793540"/>
              <a:ext cx="360" cy="360"/>
            </p14:xfrm>
          </p:contentPart>
        </mc:Choice>
        <mc:Fallback>
          <p:pic>
            <p:nvPicPr>
              <p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60280" y="878742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C8861486-677E-81F7-1101-FB071341A4D1}"/>
              </a:ext>
            </a:extLst>
          </p:cNvPr>
          <p:cNvSpPr txBox="1"/>
          <p:nvPr/>
        </p:nvSpPr>
        <p:spPr>
          <a:xfrm>
            <a:off x="17297400" y="7884288"/>
            <a:ext cx="5131896" cy="54347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A76A3F-4CE3-5D0C-1B6A-E437A102DA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67374" y="2521214"/>
            <a:ext cx="63246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altLang="he-IL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תיאור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תוכנית זו מזמנת את הפונקציה </a:t>
            </a: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count_engineers_in_project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ואת הפרוצדורה </a:t>
            </a: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update_project_end_date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היא סופרת את מספר המהנדסים בפרויקט ומעדכנת את תאריך הסיום שלו. </a:t>
            </a:r>
            <a:endParaRPr kumimoji="0" lang="he-IL" altLang="he-IL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תמונה 17">
            <a:extLst>
              <a:ext uri="{FF2B5EF4-FFF2-40B4-BE49-F238E27FC236}">
                <a16:creationId xmlns:a16="http://schemas.microsoft.com/office/drawing/2014/main" id="{1B0C0465-94BF-0876-A997-1E833EEE36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95866" y="4640118"/>
            <a:ext cx="5867615" cy="2486752"/>
          </a:xfrm>
          <a:prstGeom prst="rect">
            <a:avLst/>
          </a:prstGeom>
        </p:spPr>
      </p:pic>
      <p:pic>
        <p:nvPicPr>
          <p:cNvPr id="20" name="תמונה 19">
            <a:extLst>
              <a:ext uri="{FF2B5EF4-FFF2-40B4-BE49-F238E27FC236}">
                <a16:creationId xmlns:a16="http://schemas.microsoft.com/office/drawing/2014/main" id="{60E4F8F1-814B-2DA9-EB46-FE2FD12DBE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64611" y="7356661"/>
            <a:ext cx="6224029" cy="2011972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CBE7B40C-DDD3-BE35-572E-AC3D31A5C7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401" y="7261856"/>
            <a:ext cx="6709932" cy="1822649"/>
          </a:xfrm>
          <a:prstGeom prst="rect">
            <a:avLst/>
          </a:prstGeom>
        </p:spPr>
      </p:pic>
      <p:cxnSp>
        <p:nvCxnSpPr>
          <p:cNvPr id="25" name="מחבר חץ ישר 24">
            <a:extLst>
              <a:ext uri="{FF2B5EF4-FFF2-40B4-BE49-F238E27FC236}">
                <a16:creationId xmlns:a16="http://schemas.microsoft.com/office/drawing/2014/main" id="{7E0E5D61-2006-5FD5-5919-DAAB579F9B9D}"/>
              </a:ext>
            </a:extLst>
          </p:cNvPr>
          <p:cNvCxnSpPr>
            <a:cxnSpLocks/>
          </p:cNvCxnSpPr>
          <p:nvPr/>
        </p:nvCxnSpPr>
        <p:spPr>
          <a:xfrm flipH="1" flipV="1">
            <a:off x="7375273" y="8173180"/>
            <a:ext cx="1768725" cy="161149"/>
          </a:xfrm>
          <a:prstGeom prst="straightConnector1">
            <a:avLst/>
          </a:prstGeom>
          <a:ln w="1270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מחבר ישר 30">
            <a:extLst>
              <a:ext uri="{FF2B5EF4-FFF2-40B4-BE49-F238E27FC236}">
                <a16:creationId xmlns:a16="http://schemas.microsoft.com/office/drawing/2014/main" id="{F0D22042-1A58-7F98-CD35-87B4B2D74B7A}"/>
              </a:ext>
            </a:extLst>
          </p:cNvPr>
          <p:cNvCxnSpPr/>
          <p:nvPr/>
        </p:nvCxnSpPr>
        <p:spPr>
          <a:xfrm>
            <a:off x="3437939" y="9029700"/>
            <a:ext cx="13716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מחבר ישר 31">
            <a:extLst>
              <a:ext uri="{FF2B5EF4-FFF2-40B4-BE49-F238E27FC236}">
                <a16:creationId xmlns:a16="http://schemas.microsoft.com/office/drawing/2014/main" id="{660047AF-5E6E-8F15-A431-2E7A836579D8}"/>
              </a:ext>
            </a:extLst>
          </p:cNvPr>
          <p:cNvCxnSpPr>
            <a:cxnSpLocks/>
          </p:cNvCxnSpPr>
          <p:nvPr/>
        </p:nvCxnSpPr>
        <p:spPr>
          <a:xfrm>
            <a:off x="12975633" y="9182100"/>
            <a:ext cx="95077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5030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994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solidFill>
                  <a:srgbClr val="FFFFFF"/>
                </a:solidFill>
                <a:latin typeface="+mj-lt"/>
                <a:rtl/>
              </a:rPr>
              <a:t>גיבוי 3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14:cNvPr>
              <p14:cNvContentPartPr/>
              <p14:nvPr/>
            </p14:nvContentPartPr>
            <p14:xfrm>
              <a:off x="5966400" y="8793540"/>
              <a:ext cx="360" cy="360"/>
            </p14:xfrm>
          </p:contentPart>
        </mc:Choice>
        <mc:Fallback>
          <p:pic>
            <p:nvPicPr>
              <p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60280" y="878742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תמונה 11">
            <a:extLst>
              <a:ext uri="{FF2B5EF4-FFF2-40B4-BE49-F238E27FC236}">
                <a16:creationId xmlns:a16="http://schemas.microsoft.com/office/drawing/2014/main" id="{D795213B-C1AD-B75A-1100-8F6F020EF3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1653" y="2959702"/>
            <a:ext cx="7943850" cy="2438400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585322D4-B617-665E-3B9E-8D0DD58F46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2959702"/>
            <a:ext cx="8145349" cy="4920187"/>
          </a:xfrm>
          <a:prstGeom prst="rect">
            <a:avLst/>
          </a:prstGeom>
        </p:spPr>
      </p:pic>
      <p:cxnSp>
        <p:nvCxnSpPr>
          <p:cNvPr id="18" name="מחבר ישר 17">
            <a:extLst>
              <a:ext uri="{FF2B5EF4-FFF2-40B4-BE49-F238E27FC236}">
                <a16:creationId xmlns:a16="http://schemas.microsoft.com/office/drawing/2014/main" id="{F22A2B93-54A2-F596-204C-1CF7D7650483}"/>
              </a:ext>
            </a:extLst>
          </p:cNvPr>
          <p:cNvCxnSpPr/>
          <p:nvPr/>
        </p:nvCxnSpPr>
        <p:spPr>
          <a:xfrm>
            <a:off x="16230600" y="3771900"/>
            <a:ext cx="1371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תמונה 19">
            <a:extLst>
              <a:ext uri="{FF2B5EF4-FFF2-40B4-BE49-F238E27FC236}">
                <a16:creationId xmlns:a16="http://schemas.microsoft.com/office/drawing/2014/main" id="{A007C64B-B4AC-6014-71A2-8B5B9B3DAC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8572" y="4388648"/>
            <a:ext cx="5890868" cy="553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68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6412958" y="3442596"/>
            <a:ext cx="10846342" cy="5661029"/>
          </a:xfrm>
          <a:custGeom>
            <a:avLst/>
            <a:gdLst/>
            <a:ahLst/>
            <a:cxnLst/>
            <a:rect l="l" t="t" r="r" b="b"/>
            <a:pathLst>
              <a:path w="10846342" h="5661029">
                <a:moveTo>
                  <a:pt x="0" y="0"/>
                </a:moveTo>
                <a:lnTo>
                  <a:pt x="10846342" y="0"/>
                </a:lnTo>
                <a:lnTo>
                  <a:pt x="10846342" y="5661029"/>
                </a:lnTo>
                <a:lnTo>
                  <a:pt x="0" y="56610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TextBox 9"/>
          <p:cNvSpPr txBox="1"/>
          <p:nvPr/>
        </p:nvSpPr>
        <p:spPr>
          <a:xfrm>
            <a:off x="2382468" y="1232286"/>
            <a:ext cx="12214553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ERD - SAFETY OFFICER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3478" y="3868556"/>
            <a:ext cx="5062517" cy="3655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US" sz="3000" spc="294">
                <a:solidFill>
                  <a:srgbClr val="010101"/>
                </a:solidFill>
                <a:latin typeface="Oswald Bold"/>
              </a:rPr>
              <a:t>SAFETY OFFICERS: SAFETY OFFICERS ENSURE THAT WORKPLACES COMPLY WITH HEALTH AND SAFETY REGULATIONS, AIMING TO MINIMIZE ACCIDENTS AND HAZARDS.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3" name="Freeform 13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6248483" y="3156568"/>
            <a:ext cx="10766536" cy="6101732"/>
          </a:xfrm>
          <a:custGeom>
            <a:avLst/>
            <a:gdLst/>
            <a:ahLst/>
            <a:cxnLst/>
            <a:rect l="l" t="t" r="r" b="b"/>
            <a:pathLst>
              <a:path w="10766536" h="6101732">
                <a:moveTo>
                  <a:pt x="0" y="0"/>
                </a:moveTo>
                <a:lnTo>
                  <a:pt x="10766536" y="0"/>
                </a:lnTo>
                <a:lnTo>
                  <a:pt x="10766536" y="6101732"/>
                </a:lnTo>
                <a:lnTo>
                  <a:pt x="0" y="61017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TextBox 9"/>
          <p:cNvSpPr txBox="1"/>
          <p:nvPr/>
        </p:nvSpPr>
        <p:spPr>
          <a:xfrm>
            <a:off x="1921119" y="1409700"/>
            <a:ext cx="14093423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ERD - OFFICE TECHNICIANS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3478" y="3878081"/>
            <a:ext cx="4783191" cy="2926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400" spc="235">
                <a:solidFill>
                  <a:srgbClr val="010101"/>
                </a:solidFill>
                <a:latin typeface="Oswald Bold"/>
              </a:rPr>
              <a:t>OFFICE TECHNICIANS: OFFICE TECHNICIANS PROVIDE TECHNICAL SUPPORT AND MAINTENANCE FOR OFFICE EQUIPMENT AND IT SYSTEMS, ENSURING SMOOTH DAILY OPERATIONS.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5599669" y="8539620"/>
            <a:ext cx="2218574" cy="1437361"/>
            <a:chOff x="0" y="0"/>
            <a:chExt cx="2958098" cy="191648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3" name="Freeform 13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7159965" y="3551575"/>
            <a:ext cx="9577566" cy="5706725"/>
          </a:xfrm>
          <a:custGeom>
            <a:avLst/>
            <a:gdLst/>
            <a:ahLst/>
            <a:cxnLst/>
            <a:rect l="l" t="t" r="r" b="b"/>
            <a:pathLst>
              <a:path w="9577566" h="5706725">
                <a:moveTo>
                  <a:pt x="0" y="0"/>
                </a:moveTo>
                <a:lnTo>
                  <a:pt x="9577566" y="0"/>
                </a:lnTo>
                <a:lnTo>
                  <a:pt x="9577566" y="5706725"/>
                </a:lnTo>
                <a:lnTo>
                  <a:pt x="0" y="57067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TextBox 9"/>
          <p:cNvSpPr txBox="1"/>
          <p:nvPr/>
        </p:nvSpPr>
        <p:spPr>
          <a:xfrm>
            <a:off x="2312636" y="1409700"/>
            <a:ext cx="13122362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ERD - PROJECT MANAGER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3478" y="3868556"/>
            <a:ext cx="5970327" cy="3019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2"/>
              </a:lnSpc>
            </a:pPr>
            <a:r>
              <a:rPr lang="en-US" sz="2900" spc="284">
                <a:solidFill>
                  <a:srgbClr val="010101"/>
                </a:solidFill>
                <a:latin typeface="Oswald Bold"/>
              </a:rPr>
              <a:t>PROJECT MANAGERS: PROJECT MANAGERS OVERSEE PROJECTS FROM INITIATION TO COMPLETION, ENSURING THEY MEET GOALS, STAY ON BUDGET, AND ADHERE TO TIMELINES.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3" name="Freeform 13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6632338" y="3523578"/>
            <a:ext cx="11155137" cy="6206412"/>
          </a:xfrm>
          <a:custGeom>
            <a:avLst/>
            <a:gdLst/>
            <a:ahLst/>
            <a:cxnLst/>
            <a:rect l="l" t="t" r="r" b="b"/>
            <a:pathLst>
              <a:path w="11155137" h="6206412">
                <a:moveTo>
                  <a:pt x="0" y="0"/>
                </a:moveTo>
                <a:lnTo>
                  <a:pt x="11155138" y="0"/>
                </a:lnTo>
                <a:lnTo>
                  <a:pt x="11155138" y="6206412"/>
                </a:lnTo>
                <a:lnTo>
                  <a:pt x="0" y="62064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TextBox 9"/>
          <p:cNvSpPr txBox="1"/>
          <p:nvPr/>
        </p:nvSpPr>
        <p:spPr>
          <a:xfrm>
            <a:off x="2382468" y="1232286"/>
            <a:ext cx="12214553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ERD - PROJECTS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3478" y="3887606"/>
            <a:ext cx="4783191" cy="3374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800" spc="274">
                <a:solidFill>
                  <a:srgbClr val="010101"/>
                </a:solidFill>
                <a:latin typeface="Oswald Bold"/>
              </a:rPr>
              <a:t>PROJECTS: PROJECTS ARE ORGANIZED EFFORTS WITH DEFINED GOALS, TIMELINES, AND RESOURCES, UNDERTAKEN TO ACHIEVE SPECIFIC OBJECTIVES.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3" name="Freeform 13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2853</TotalTime>
  <Words>1422</Words>
  <Application>Microsoft Office PowerPoint</Application>
  <PresentationFormat>מותאם אישית</PresentationFormat>
  <Paragraphs>196</Paragraphs>
  <Slides>52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8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52</vt:i4>
      </vt:variant>
    </vt:vector>
  </HeadingPairs>
  <TitlesOfParts>
    <vt:vector size="61" baseType="lpstr">
      <vt:lpstr>Arial</vt:lpstr>
      <vt:lpstr>Arial Unicode MS</vt:lpstr>
      <vt:lpstr>Calibri</vt:lpstr>
      <vt:lpstr>DM Sans</vt:lpstr>
      <vt:lpstr>DM Sans Bold</vt:lpstr>
      <vt:lpstr>Montserrat Classic Bold</vt:lpstr>
      <vt:lpstr>Oswald Bold</vt:lpstr>
      <vt:lpstr>Oswald Bold Italics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[הגודל המקורי] LEV &amp; MISSILES</dc:title>
  <dc:creator>Ariel M</dc:creator>
  <cp:lastModifiedBy>אריאל מורשת</cp:lastModifiedBy>
  <cp:revision>8</cp:revision>
  <dcterms:created xsi:type="dcterms:W3CDTF">2006-08-16T00:00:00Z</dcterms:created>
  <dcterms:modified xsi:type="dcterms:W3CDTF">2024-06-23T08:28:35Z</dcterms:modified>
  <dc:identifier>DAGF30ObXRw</dc:identifier>
</cp:coreProperties>
</file>